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5"/>
  </p:notesMasterIdLst>
  <p:sldIdLst>
    <p:sldId id="9688" r:id="rId3"/>
    <p:sldId id="9687" r:id="rId4"/>
    <p:sldId id="9674" r:id="rId6"/>
    <p:sldId id="9685" r:id="rId7"/>
    <p:sldId id="9589" r:id="rId8"/>
    <p:sldId id="9673" r:id="rId9"/>
    <p:sldId id="9658" r:id="rId10"/>
    <p:sldId id="9693" r:id="rId11"/>
    <p:sldId id="9660" r:id="rId12"/>
    <p:sldId id="9689" r:id="rId13"/>
    <p:sldId id="9690" r:id="rId14"/>
    <p:sldId id="9692" r:id="rId15"/>
  </p:sldIdLst>
  <p:sldSz cx="12192000" cy="6858000"/>
  <p:notesSz cx="6858000" cy="9144000"/>
  <p:custDataLst>
    <p:tags r:id="rId1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890D"/>
    <a:srgbClr val="2610B8"/>
    <a:srgbClr val="26107F"/>
    <a:srgbClr val="120954"/>
    <a:srgbClr val="677CF3"/>
    <a:srgbClr val="2E2769"/>
    <a:srgbClr val="3A4589"/>
    <a:srgbClr val="FFFFFF"/>
    <a:srgbClr val="4E58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94940" autoAdjust="0"/>
  </p:normalViewPr>
  <p:slideViewPr>
    <p:cSldViewPr snapToGrid="0">
      <p:cViewPr varScale="1">
        <p:scale>
          <a:sx n="124" d="100"/>
          <a:sy n="124" d="100"/>
        </p:scale>
        <p:origin x="1000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9" Type="http://schemas.openxmlformats.org/officeDocument/2006/relationships/tags" Target="tags/tag43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106D97-B907-498A-AFFF-C16811F716D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64243-8AE4-4DAD-8AC4-0CF3EA9C25B4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5F9F00-5429-4332-A730-C275F2B1E1C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64243-8AE4-4DAD-8AC4-0CF3EA9C25B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背景图案&#10;&#10;描述已自动生成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-93785" y="-93785"/>
            <a:ext cx="8241323" cy="7080739"/>
          </a:xfrm>
          <a:prstGeom prst="rect">
            <a:avLst/>
          </a:prstGeom>
          <a:gradFill>
            <a:gsLst>
              <a:gs pos="0">
                <a:srgbClr val="26107F"/>
              </a:gs>
              <a:gs pos="99000">
                <a:srgbClr val="26107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" name="标题 1"/>
          <p:cNvSpPr>
            <a:spLocks noGrp="1"/>
          </p:cNvSpPr>
          <p:nvPr>
            <p:ph type="title" hasCustomPrompt="1"/>
          </p:nvPr>
        </p:nvSpPr>
        <p:spPr>
          <a:xfrm>
            <a:off x="954623" y="2913752"/>
            <a:ext cx="8853800" cy="782425"/>
          </a:xfrm>
        </p:spPr>
        <p:txBody>
          <a:bodyPr>
            <a:normAutofit/>
          </a:bodyPr>
          <a:lstStyle>
            <a:lvl1pPr>
              <a:defRPr sz="4400" b="1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在此输入标题</a:t>
            </a:r>
            <a:endParaRPr lang="zh-CN" altLang="en-US" dirty="0"/>
          </a:p>
        </p:txBody>
      </p:sp>
      <p:sp>
        <p:nvSpPr>
          <p:cNvPr id="14" name="文本占位符 17"/>
          <p:cNvSpPr>
            <a:spLocks noGrp="1"/>
          </p:cNvSpPr>
          <p:nvPr>
            <p:ph type="body" sz="quarter" idx="11" hasCustomPrompt="1"/>
          </p:nvPr>
        </p:nvSpPr>
        <p:spPr>
          <a:xfrm>
            <a:off x="954623" y="4006101"/>
            <a:ext cx="5833778" cy="914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此处编辑小标题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75545" cy="6858000"/>
          </a:xfrm>
          <a:prstGeom prst="rect">
            <a:avLst/>
          </a:prstGeom>
        </p:spPr>
      </p:pic>
      <p:sp>
        <p:nvSpPr>
          <p:cNvPr id="9" name="文本占位符 15"/>
          <p:cNvSpPr>
            <a:spLocks noGrp="1"/>
          </p:cNvSpPr>
          <p:nvPr>
            <p:ph type="body" sz="quarter" idx="10" hasCustomPrompt="1"/>
          </p:nvPr>
        </p:nvSpPr>
        <p:spPr>
          <a:xfrm>
            <a:off x="1528573" y="1247381"/>
            <a:ext cx="1658179" cy="692557"/>
          </a:xfrm>
        </p:spPr>
        <p:txBody>
          <a:bodyPr>
            <a:noAutofit/>
          </a:bodyPr>
          <a:lstStyle>
            <a:lvl1pPr marL="0" indent="0">
              <a:buNone/>
              <a:defRPr sz="4800" b="1" i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目 录</a:t>
            </a:r>
            <a:endParaRPr lang="zh-CN" altLang="en-US" dirty="0"/>
          </a:p>
        </p:txBody>
      </p:sp>
      <p:pic>
        <p:nvPicPr>
          <p:cNvPr id="10" name="图片 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626" y="237820"/>
            <a:ext cx="1806453" cy="601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0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439769"/>
            <a:ext cx="7101840" cy="4418230"/>
          </a:xfrm>
          <a:prstGeom prst="rect">
            <a:avLst/>
          </a:prstGeom>
        </p:spPr>
      </p:pic>
      <p:sp>
        <p:nvSpPr>
          <p:cNvPr id="8" name="文本占位符 15"/>
          <p:cNvSpPr>
            <a:spLocks noGrp="1"/>
          </p:cNvSpPr>
          <p:nvPr>
            <p:ph type="body" sz="quarter" idx="10" hasCustomPrompt="1"/>
          </p:nvPr>
        </p:nvSpPr>
        <p:spPr>
          <a:xfrm>
            <a:off x="1030429" y="1105646"/>
            <a:ext cx="4879051" cy="1228251"/>
          </a:xfrm>
        </p:spPr>
        <p:txBody>
          <a:bodyPr>
            <a:noAutofit/>
          </a:bodyPr>
          <a:lstStyle>
            <a:lvl1pPr marL="0" indent="0">
              <a:buNone/>
              <a:defRPr sz="6000" b="1" i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Part 1</a:t>
            </a:r>
            <a:endParaRPr lang="zh-CN" altLang="en-US" dirty="0"/>
          </a:p>
        </p:txBody>
      </p:sp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1030429" y="2342120"/>
            <a:ext cx="7826058" cy="782425"/>
          </a:xfrm>
        </p:spPr>
        <p:txBody>
          <a:bodyPr>
            <a:normAutofit/>
          </a:bodyPr>
          <a:lstStyle>
            <a:lvl1pPr>
              <a:defRPr sz="4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在此输入一级章节的标题</a:t>
            </a:r>
            <a:endParaRPr lang="zh-CN" altLang="en-US" dirty="0"/>
          </a:p>
        </p:txBody>
      </p:sp>
      <p:sp>
        <p:nvSpPr>
          <p:cNvPr id="10" name="文本占位符 17"/>
          <p:cNvSpPr>
            <a:spLocks noGrp="1"/>
          </p:cNvSpPr>
          <p:nvPr>
            <p:ph type="body" sz="quarter" idx="11" hasCustomPrompt="1"/>
          </p:nvPr>
        </p:nvSpPr>
        <p:spPr>
          <a:xfrm>
            <a:off x="1050608" y="3267991"/>
            <a:ext cx="5833778" cy="914400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此处编辑小标题</a:t>
            </a:r>
            <a:endParaRPr lang="zh-CN" altLang="en-US" dirty="0"/>
          </a:p>
        </p:txBody>
      </p:sp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6626" y="237820"/>
            <a:ext cx="1806453" cy="6010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/>
      <p:bldP spid="10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文本占位符 15"/>
          <p:cNvSpPr>
            <a:spLocks noGrp="1"/>
          </p:cNvSpPr>
          <p:nvPr>
            <p:ph type="body" sz="quarter" idx="10" hasCustomPrompt="1"/>
          </p:nvPr>
        </p:nvSpPr>
        <p:spPr>
          <a:xfrm>
            <a:off x="1030429" y="1105646"/>
            <a:ext cx="4094882" cy="692557"/>
          </a:xfrm>
        </p:spPr>
        <p:txBody>
          <a:bodyPr>
            <a:noAutofit/>
          </a:bodyPr>
          <a:lstStyle>
            <a:lvl1pPr marL="0" indent="0">
              <a:buNone/>
              <a:defRPr sz="5400" b="0" i="0">
                <a:solidFill>
                  <a:srgbClr val="1209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CONTENTS</a:t>
            </a:r>
            <a:endParaRPr lang="zh-CN" altLang="en-US" dirty="0"/>
          </a:p>
        </p:txBody>
      </p:sp>
    </p:spTree>
  </p:cSld>
  <p:clrMapOvr>
    <a:masterClrMapping/>
  </p:clrMapOvr>
  <p:transition spd="med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图片包含 背景图案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88"/>
          <a:stretch>
            <a:fillRect/>
          </a:stretch>
        </p:blipFill>
        <p:spPr>
          <a:xfrm>
            <a:off x="0" y="1"/>
            <a:ext cx="12192000" cy="6337610"/>
          </a:xfrm>
          <a:prstGeom prst="rect">
            <a:avLst/>
          </a:prstGeom>
        </p:spPr>
      </p:pic>
      <p:sp>
        <p:nvSpPr>
          <p:cNvPr id="9" name="标题 1"/>
          <p:cNvSpPr>
            <a:spLocks noGrp="1"/>
          </p:cNvSpPr>
          <p:nvPr>
            <p:ph type="title" hasCustomPrompt="1"/>
          </p:nvPr>
        </p:nvSpPr>
        <p:spPr>
          <a:xfrm>
            <a:off x="954623" y="2373424"/>
            <a:ext cx="8853800" cy="782425"/>
          </a:xfrm>
        </p:spPr>
        <p:txBody>
          <a:bodyPr>
            <a:normAutofit/>
          </a:bodyPr>
          <a:lstStyle>
            <a:lvl1pPr>
              <a:defRPr sz="4400" b="1">
                <a:solidFill>
                  <a:srgbClr val="26107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在此输入标题</a:t>
            </a:r>
            <a:endParaRPr lang="zh-CN" altLang="en-US" dirty="0"/>
          </a:p>
        </p:txBody>
      </p:sp>
      <p:sp>
        <p:nvSpPr>
          <p:cNvPr id="11" name="文本占位符 17"/>
          <p:cNvSpPr>
            <a:spLocks noGrp="1"/>
          </p:cNvSpPr>
          <p:nvPr>
            <p:ph type="body" sz="quarter" idx="11" hasCustomPrompt="1"/>
          </p:nvPr>
        </p:nvSpPr>
        <p:spPr>
          <a:xfrm>
            <a:off x="954623" y="3465773"/>
            <a:ext cx="5833778" cy="914400"/>
          </a:xfrm>
        </p:spPr>
        <p:txBody>
          <a:bodyPr/>
          <a:lstStyle>
            <a:lvl1pPr marL="0" indent="0">
              <a:buNone/>
              <a:defRPr sz="2400">
                <a:solidFill>
                  <a:srgbClr val="26107F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zh-CN" altLang="en-US" dirty="0"/>
              <a:t>此处编辑小标题</a:t>
            </a:r>
            <a:endParaRPr lang="zh-CN" altLang="en-US" dirty="0"/>
          </a:p>
        </p:txBody>
      </p:sp>
      <p:sp>
        <p:nvSpPr>
          <p:cNvPr id="12" name="文本占位符 17"/>
          <p:cNvSpPr>
            <a:spLocks noGrp="1"/>
          </p:cNvSpPr>
          <p:nvPr>
            <p:ph type="body" sz="quarter" idx="12" hasCustomPrompt="1"/>
          </p:nvPr>
        </p:nvSpPr>
        <p:spPr>
          <a:xfrm>
            <a:off x="954623" y="1641769"/>
            <a:ext cx="5833778" cy="576693"/>
          </a:xfrm>
        </p:spPr>
        <p:txBody>
          <a:bodyPr>
            <a:normAutofit/>
          </a:bodyPr>
          <a:lstStyle>
            <a:lvl1pPr marL="0" indent="0">
              <a:buNone/>
              <a:defRPr sz="320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r>
              <a:rPr lang="en-US" altLang="zh-CN" dirty="0"/>
              <a:t>PART 01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矩形 13"/>
          <p:cNvSpPr/>
          <p:nvPr userDrawn="1"/>
        </p:nvSpPr>
        <p:spPr>
          <a:xfrm>
            <a:off x="0" y="0"/>
            <a:ext cx="12192000" cy="6289288"/>
          </a:xfrm>
          <a:prstGeom prst="rect">
            <a:avLst/>
          </a:prstGeom>
          <a:solidFill>
            <a:srgbClr val="F3F9FF"/>
          </a:solidFill>
          <a:ln w="15875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2" name="标题 1"/>
          <p:cNvSpPr>
            <a:spLocks noGrp="1"/>
          </p:cNvSpPr>
          <p:nvPr>
            <p:ph type="title" hasCustomPrompt="1"/>
          </p:nvPr>
        </p:nvSpPr>
        <p:spPr>
          <a:xfrm>
            <a:off x="533400" y="175841"/>
            <a:ext cx="11135436" cy="731520"/>
          </a:xfrm>
        </p:spPr>
        <p:txBody>
          <a:bodyPr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800" b="0">
                <a:solidFill>
                  <a:srgbClr val="120954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sp>
        <p:nvSpPr>
          <p:cNvPr id="13" name="矩形 12"/>
          <p:cNvSpPr/>
          <p:nvPr userDrawn="1"/>
        </p:nvSpPr>
        <p:spPr>
          <a:xfrm rot="5400000">
            <a:off x="287184" y="443433"/>
            <a:ext cx="397326" cy="746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-1"/>
            <a:ext cx="12192000" cy="6313251"/>
          </a:xfrm>
          <a:prstGeom prst="rect">
            <a:avLst/>
          </a:prstGeom>
          <a:solidFill>
            <a:srgbClr val="0310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 descr="背景图案&#10;&#10;描述已自动生成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96" b="2258"/>
          <a:stretch>
            <a:fillRect/>
          </a:stretch>
        </p:blipFill>
        <p:spPr>
          <a:xfrm>
            <a:off x="0" y="-67856"/>
            <a:ext cx="12192000" cy="6381109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-72736" y="-105925"/>
            <a:ext cx="12264736" cy="6419175"/>
          </a:xfrm>
          <a:prstGeom prst="rect">
            <a:avLst/>
          </a:prstGeom>
          <a:gradFill>
            <a:gsLst>
              <a:gs pos="35000">
                <a:srgbClr val="26107F"/>
              </a:gs>
              <a:gs pos="99000">
                <a:srgbClr val="26107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pic>
        <p:nvPicPr>
          <p:cNvPr id="8" name="图像" descr="图像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533797" y="6441565"/>
            <a:ext cx="1221801" cy="2686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10" name="标题 1"/>
          <p:cNvSpPr>
            <a:spLocks noGrp="1"/>
          </p:cNvSpPr>
          <p:nvPr>
            <p:ph type="title" hasCustomPrompt="1"/>
          </p:nvPr>
        </p:nvSpPr>
        <p:spPr>
          <a:xfrm>
            <a:off x="533400" y="175841"/>
            <a:ext cx="11135436" cy="731520"/>
          </a:xfrm>
        </p:spPr>
        <p:txBody>
          <a:bodyPr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sp>
        <p:nvSpPr>
          <p:cNvPr id="11" name="矩形 10"/>
          <p:cNvSpPr/>
          <p:nvPr userDrawn="1"/>
        </p:nvSpPr>
        <p:spPr>
          <a:xfrm rot="5400000">
            <a:off x="287184" y="443433"/>
            <a:ext cx="397326" cy="746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313714"/>
          </a:xfrm>
          <a:prstGeom prst="rect">
            <a:avLst/>
          </a:prstGeom>
          <a:solidFill>
            <a:srgbClr val="120954"/>
          </a:solidFill>
          <a:ln w="15875" cap="flat" cmpd="sng" algn="ctr">
            <a:noFill/>
            <a:prstDash val="sys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像" descr="图像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33797" y="6441565"/>
            <a:ext cx="1221801" cy="268697"/>
          </a:xfrm>
          <a:prstGeom prst="rect">
            <a:avLst/>
          </a:prstGeom>
          <a:ln w="12700">
            <a:miter lim="400000"/>
            <a:headEnd/>
            <a:tailEnd/>
          </a:ln>
        </p:spPr>
      </p:pic>
      <p:sp>
        <p:nvSpPr>
          <p:cNvPr id="4" name="标题 1"/>
          <p:cNvSpPr>
            <a:spLocks noGrp="1"/>
          </p:cNvSpPr>
          <p:nvPr>
            <p:ph type="title" hasCustomPrompt="1"/>
          </p:nvPr>
        </p:nvSpPr>
        <p:spPr>
          <a:xfrm>
            <a:off x="533400" y="175841"/>
            <a:ext cx="11135436" cy="731520"/>
          </a:xfrm>
        </p:spPr>
        <p:txBody>
          <a:bodyPr anchor="t" anchorCtr="0">
            <a:normAutofit/>
          </a:bodyPr>
          <a:lstStyle>
            <a:lvl1pPr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2800" b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/>
              <a:t>单击此处编辑标题样式</a:t>
            </a:r>
            <a:endParaRPr lang="zh-CN" altLang="en-US" dirty="0"/>
          </a:p>
        </p:txBody>
      </p:sp>
      <p:sp>
        <p:nvSpPr>
          <p:cNvPr id="5" name="矩形 4"/>
          <p:cNvSpPr/>
          <p:nvPr userDrawn="1"/>
        </p:nvSpPr>
        <p:spPr>
          <a:xfrm rot="5400000">
            <a:off x="287184" y="443433"/>
            <a:ext cx="397326" cy="7463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背景图案&#10;&#10;描述已自动生成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1"/>
          <a:stretch>
            <a:fillRect/>
          </a:stretch>
        </p:blipFill>
        <p:spPr>
          <a:xfrm>
            <a:off x="-126436" y="-60960"/>
            <a:ext cx="12318436" cy="6929120"/>
          </a:xfrm>
          <a:prstGeom prst="rect">
            <a:avLst/>
          </a:prstGeom>
        </p:spPr>
      </p:pic>
      <p:sp>
        <p:nvSpPr>
          <p:cNvPr id="5" name="矩形 4"/>
          <p:cNvSpPr/>
          <p:nvPr userDrawn="1"/>
        </p:nvSpPr>
        <p:spPr>
          <a:xfrm>
            <a:off x="-126436" y="-60959"/>
            <a:ext cx="11292276" cy="6929120"/>
          </a:xfrm>
          <a:prstGeom prst="rect">
            <a:avLst/>
          </a:prstGeom>
          <a:gradFill>
            <a:gsLst>
              <a:gs pos="18000">
                <a:srgbClr val="26107F"/>
              </a:gs>
              <a:gs pos="99000">
                <a:srgbClr val="26107F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b="1" dirty="0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1280219" y="967802"/>
            <a:ext cx="2291299" cy="511781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359977" y="4917344"/>
            <a:ext cx="4834823" cy="1021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0" i="0" dirty="0">
                <a:solidFill>
                  <a:srgbClr val="677CF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爱数愿景</a:t>
            </a:r>
            <a:br>
              <a:rPr lang="zh-CN" altLang="en-US" sz="1200" dirty="0">
                <a:solidFill>
                  <a:srgbClr val="677CF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sz="1600" b="1" i="0" u="none" strike="noStrike" dirty="0">
                <a:solidFill>
                  <a:srgbClr val="677CF3"/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以数据重塑生产力，共创智能世界</a:t>
            </a:r>
            <a:endParaRPr lang="en-US" altLang="zh-CN" sz="1600" b="1" i="0" u="none" strike="noStrike" dirty="0">
              <a:solidFill>
                <a:srgbClr val="677CF3"/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solidFill>
                  <a:srgbClr val="677CF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Vision</a:t>
            </a:r>
            <a:r>
              <a:rPr lang="zh-CN" altLang="en-US" sz="1400" dirty="0">
                <a:solidFill>
                  <a:srgbClr val="677CF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400" dirty="0">
                <a:solidFill>
                  <a:srgbClr val="677CF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Co-creating a smarter world with smarter data</a:t>
            </a:r>
            <a:endParaRPr lang="en-US" altLang="zh-CN" sz="1400" dirty="0">
              <a:solidFill>
                <a:srgbClr val="677CF3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文本占位符 2"/>
          <p:cNvSpPr txBox="1"/>
          <p:nvPr userDrawn="1"/>
        </p:nvSpPr>
        <p:spPr>
          <a:xfrm>
            <a:off x="1359977" y="2722581"/>
            <a:ext cx="6155141" cy="26727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1400" dirty="0"/>
              <a:t>地　　址：上海市联航路 </a:t>
            </a:r>
            <a:r>
              <a:rPr lang="en-US" altLang="zh-CN" sz="1400" dirty="0"/>
              <a:t>1188 </a:t>
            </a:r>
            <a:r>
              <a:rPr lang="zh-CN" altLang="en-US" sz="1400" dirty="0"/>
              <a:t>号浦江智谷 </a:t>
            </a:r>
            <a:r>
              <a:rPr lang="en-US" altLang="zh-CN" sz="1400" dirty="0"/>
              <a:t>8 </a:t>
            </a:r>
            <a:r>
              <a:rPr lang="zh-CN" altLang="en-US" sz="1400" dirty="0"/>
              <a:t>号楼 </a:t>
            </a:r>
            <a:r>
              <a:rPr lang="en-US" altLang="zh-CN" sz="1400" dirty="0"/>
              <a:t>2 </a:t>
            </a:r>
            <a:r>
              <a:rPr lang="zh-CN" altLang="en-US" sz="1400" dirty="0"/>
              <a:t>层 </a:t>
            </a:r>
            <a:r>
              <a:rPr lang="en-US" altLang="zh-CN" sz="1400" dirty="0"/>
              <a:t>A </a:t>
            </a:r>
            <a:r>
              <a:rPr lang="zh-CN" altLang="en-US" sz="1400" dirty="0"/>
              <a:t>座</a:t>
            </a:r>
            <a:endParaRPr lang="zh-CN" altLang="en-US" sz="1400" dirty="0"/>
          </a:p>
          <a:p>
            <a:pPr>
              <a:lnSpc>
                <a:spcPct val="120000"/>
              </a:lnSpc>
            </a:pPr>
            <a:r>
              <a:rPr lang="zh-CN" altLang="en-US" sz="1400" dirty="0"/>
              <a:t>咨询热线：</a:t>
            </a:r>
            <a:r>
              <a:rPr lang="en-US" altLang="zh-CN" sz="1400" dirty="0"/>
              <a:t>021-5422 2601</a:t>
            </a:r>
            <a:endParaRPr lang="en-US" altLang="zh-CN" sz="1400" dirty="0"/>
          </a:p>
          <a:p>
            <a:pPr>
              <a:lnSpc>
                <a:spcPct val="120000"/>
              </a:lnSpc>
            </a:pPr>
            <a:r>
              <a:rPr lang="zh-CN" altLang="en-US" sz="1400" dirty="0"/>
              <a:t>服务热线：</a:t>
            </a:r>
            <a:r>
              <a:rPr lang="en-US" altLang="zh-CN" sz="1400" dirty="0"/>
              <a:t>400-880-1569</a:t>
            </a:r>
            <a:endParaRPr lang="en-US" altLang="zh-CN" sz="1400" dirty="0"/>
          </a:p>
          <a:p>
            <a:pPr>
              <a:lnSpc>
                <a:spcPct val="120000"/>
              </a:lnSpc>
            </a:pPr>
            <a:r>
              <a:rPr lang="zh-CN" altLang="en-US" sz="1400" dirty="0"/>
              <a:t>客服邮箱：</a:t>
            </a:r>
            <a:r>
              <a:rPr lang="en-US" altLang="zh-CN" sz="1400" dirty="0"/>
              <a:t>support@aishu.cn</a:t>
            </a:r>
            <a:endParaRPr lang="en-US" altLang="zh-CN" sz="1400" dirty="0"/>
          </a:p>
          <a:p>
            <a:endParaRPr lang="zh-CN" altLang="en-US" sz="1400" dirty="0"/>
          </a:p>
          <a:p>
            <a:endParaRPr lang="zh-CN" altLang="en-US" sz="1400" dirty="0"/>
          </a:p>
        </p:txBody>
      </p:sp>
      <p:sp>
        <p:nvSpPr>
          <p:cNvPr id="10" name="文本占位符 15"/>
          <p:cNvSpPr txBox="1"/>
          <p:nvPr userDrawn="1"/>
        </p:nvSpPr>
        <p:spPr>
          <a:xfrm>
            <a:off x="1280219" y="2081914"/>
            <a:ext cx="3084370" cy="692557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800" b="0" i="0" kern="120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3600" dirty="0"/>
              <a:t>THANKS</a:t>
            </a:r>
            <a:endParaRPr lang="zh-CN" altLang="en-US" sz="3600" dirty="0"/>
          </a:p>
        </p:txBody>
      </p:sp>
      <p:grpSp>
        <p:nvGrpSpPr>
          <p:cNvPr id="11" name="组合 10"/>
          <p:cNvGrpSpPr/>
          <p:nvPr userDrawn="1"/>
        </p:nvGrpSpPr>
        <p:grpSpPr>
          <a:xfrm>
            <a:off x="8046906" y="2408994"/>
            <a:ext cx="1424764" cy="1649733"/>
            <a:chOff x="10816451" y="5110542"/>
            <a:chExt cx="918329" cy="1063330"/>
          </a:xfrm>
        </p:grpSpPr>
        <p:sp>
          <p:nvSpPr>
            <p:cNvPr id="12" name="矩形 11"/>
            <p:cNvSpPr/>
            <p:nvPr/>
          </p:nvSpPr>
          <p:spPr>
            <a:xfrm>
              <a:off x="10816451" y="5110542"/>
              <a:ext cx="918329" cy="10633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13" name="组合 12"/>
            <p:cNvGrpSpPr/>
            <p:nvPr/>
          </p:nvGrpSpPr>
          <p:grpSpPr>
            <a:xfrm>
              <a:off x="10816451" y="5110542"/>
              <a:ext cx="918329" cy="918329"/>
              <a:chOff x="9491632" y="3755026"/>
              <a:chExt cx="1149444" cy="1149444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9491632" y="3755026"/>
                <a:ext cx="1149444" cy="1149444"/>
                <a:chOff x="9491632" y="3755026"/>
                <a:chExt cx="1149444" cy="1149444"/>
              </a:xfrm>
            </p:grpSpPr>
            <p:pic>
              <p:nvPicPr>
                <p:cNvPr id="18" name="图片 17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91632" y="3755026"/>
                  <a:ext cx="1149444" cy="1149444"/>
                </a:xfrm>
                <a:prstGeom prst="rect">
                  <a:avLst/>
                </a:prstGeom>
              </p:spPr>
            </p:pic>
            <p:sp>
              <p:nvSpPr>
                <p:cNvPr id="19" name="圆角矩形 13"/>
                <p:cNvSpPr/>
                <p:nvPr/>
              </p:nvSpPr>
              <p:spPr>
                <a:xfrm>
                  <a:off x="9957250" y="4243587"/>
                  <a:ext cx="218484" cy="211078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latin typeface="微软雅黑" panose="020B0503020204020204" pitchFamily="34" charset="-122"/>
                    <a:ea typeface="微软雅黑" panose="020B0503020204020204" pitchFamily="34" charset="-122"/>
                  </a:endParaRPr>
                </a:p>
              </p:txBody>
            </p:sp>
          </p:grpSp>
          <p:pic>
            <p:nvPicPr>
              <p:cNvPr id="17" name="图片 1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7889"/>
              <a:stretch>
                <a:fillRect/>
              </a:stretch>
            </p:blipFill>
            <p:spPr>
              <a:xfrm>
                <a:off x="9961030" y="4331831"/>
                <a:ext cx="210649" cy="45719"/>
              </a:xfrm>
              <a:prstGeom prst="rect">
                <a:avLst/>
              </a:prstGeom>
            </p:spPr>
          </p:pic>
        </p:grpSp>
        <p:sp>
          <p:nvSpPr>
            <p:cNvPr id="14" name="文本框 13"/>
            <p:cNvSpPr txBox="1"/>
            <p:nvPr/>
          </p:nvSpPr>
          <p:spPr>
            <a:xfrm>
              <a:off x="10848383" y="5950368"/>
              <a:ext cx="854465" cy="208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altLang="zh-CN" sz="300" b="1" dirty="0">
                <a:solidFill>
                  <a:srgbClr val="344771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  <a:p>
              <a:pPr algn="ctr"/>
              <a:r>
                <a:rPr lang="zh-CN" altLang="en-US" sz="1200" b="0" dirty="0">
                  <a:solidFill>
                    <a:schemeClr val="tx2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爱数公众号</a:t>
              </a:r>
              <a:endParaRPr lang="zh-CN" altLang="en-US" sz="1200" b="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ransition spd="med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A713A-4850-4DB9-A631-82840974A68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508DC0-DE9B-4F7B-96BB-CF2BAE12E36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F0BDB-38A7-4DDA-A7A6-61A9F9C3C8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7C72C3-F6BB-4E55-8FD8-1CDFD396349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35.png"/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7.png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9.xml"/><Relationship Id="rId8" Type="http://schemas.openxmlformats.org/officeDocument/2006/relationships/tags" Target="../tags/tag8.xml"/><Relationship Id="rId7" Type="http://schemas.openxmlformats.org/officeDocument/2006/relationships/tags" Target="../tags/tag7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4" Type="http://schemas.openxmlformats.org/officeDocument/2006/relationships/notesSlide" Target="../notesSlides/notesSlide1.xml"/><Relationship Id="rId43" Type="http://schemas.openxmlformats.org/officeDocument/2006/relationships/slideLayout" Target="../slideLayouts/slideLayout4.xml"/><Relationship Id="rId42" Type="http://schemas.openxmlformats.org/officeDocument/2006/relationships/tags" Target="../tags/tag42.xml"/><Relationship Id="rId41" Type="http://schemas.openxmlformats.org/officeDocument/2006/relationships/tags" Target="../tags/tag41.xml"/><Relationship Id="rId40" Type="http://schemas.openxmlformats.org/officeDocument/2006/relationships/tags" Target="../tags/tag40.xml"/><Relationship Id="rId4" Type="http://schemas.openxmlformats.org/officeDocument/2006/relationships/tags" Target="../tags/tag4.xml"/><Relationship Id="rId39" Type="http://schemas.openxmlformats.org/officeDocument/2006/relationships/tags" Target="../tags/tag39.xml"/><Relationship Id="rId38" Type="http://schemas.openxmlformats.org/officeDocument/2006/relationships/tags" Target="../tags/tag38.xml"/><Relationship Id="rId37" Type="http://schemas.openxmlformats.org/officeDocument/2006/relationships/tags" Target="../tags/tag37.xml"/><Relationship Id="rId36" Type="http://schemas.openxmlformats.org/officeDocument/2006/relationships/tags" Target="../tags/tag36.xml"/><Relationship Id="rId35" Type="http://schemas.openxmlformats.org/officeDocument/2006/relationships/tags" Target="../tags/tag35.xml"/><Relationship Id="rId34" Type="http://schemas.openxmlformats.org/officeDocument/2006/relationships/tags" Target="../tags/tag34.xml"/><Relationship Id="rId33" Type="http://schemas.openxmlformats.org/officeDocument/2006/relationships/tags" Target="../tags/tag33.xml"/><Relationship Id="rId32" Type="http://schemas.openxmlformats.org/officeDocument/2006/relationships/tags" Target="../tags/tag32.xml"/><Relationship Id="rId31" Type="http://schemas.openxmlformats.org/officeDocument/2006/relationships/tags" Target="../tags/tag31.xml"/><Relationship Id="rId30" Type="http://schemas.openxmlformats.org/officeDocument/2006/relationships/tags" Target="../tags/tag30.xml"/><Relationship Id="rId3" Type="http://schemas.openxmlformats.org/officeDocument/2006/relationships/tags" Target="../tags/tag3.xml"/><Relationship Id="rId29" Type="http://schemas.openxmlformats.org/officeDocument/2006/relationships/tags" Target="../tags/tag29.xml"/><Relationship Id="rId28" Type="http://schemas.openxmlformats.org/officeDocument/2006/relationships/tags" Target="../tags/tag28.xml"/><Relationship Id="rId27" Type="http://schemas.openxmlformats.org/officeDocument/2006/relationships/tags" Target="../tags/tag27.xml"/><Relationship Id="rId26" Type="http://schemas.openxmlformats.org/officeDocument/2006/relationships/tags" Target="../tags/tag26.xml"/><Relationship Id="rId25" Type="http://schemas.openxmlformats.org/officeDocument/2006/relationships/tags" Target="../tags/tag25.xml"/><Relationship Id="rId24" Type="http://schemas.openxmlformats.org/officeDocument/2006/relationships/tags" Target="../tags/tag24.xml"/><Relationship Id="rId23" Type="http://schemas.openxmlformats.org/officeDocument/2006/relationships/tags" Target="../tags/tag23.xml"/><Relationship Id="rId22" Type="http://schemas.openxmlformats.org/officeDocument/2006/relationships/tags" Target="../tags/tag22.xml"/><Relationship Id="rId21" Type="http://schemas.openxmlformats.org/officeDocument/2006/relationships/tags" Target="../tags/tag21.xml"/><Relationship Id="rId20" Type="http://schemas.openxmlformats.org/officeDocument/2006/relationships/tags" Target="../tags/tag20.xml"/><Relationship Id="rId2" Type="http://schemas.openxmlformats.org/officeDocument/2006/relationships/tags" Target="../tags/tag2.xml"/><Relationship Id="rId19" Type="http://schemas.openxmlformats.org/officeDocument/2006/relationships/tags" Target="../tags/tag19.xml"/><Relationship Id="rId18" Type="http://schemas.openxmlformats.org/officeDocument/2006/relationships/tags" Target="../tags/tag18.xml"/><Relationship Id="rId17" Type="http://schemas.openxmlformats.org/officeDocument/2006/relationships/tags" Target="../tags/tag17.xml"/><Relationship Id="rId16" Type="http://schemas.openxmlformats.org/officeDocument/2006/relationships/tags" Target="../tags/tag16.xml"/><Relationship Id="rId15" Type="http://schemas.openxmlformats.org/officeDocument/2006/relationships/tags" Target="../tags/tag15.xml"/><Relationship Id="rId14" Type="http://schemas.openxmlformats.org/officeDocument/2006/relationships/tags" Target="../tags/tag14.xml"/><Relationship Id="rId13" Type="http://schemas.openxmlformats.org/officeDocument/2006/relationships/tags" Target="../tags/tag13.xml"/><Relationship Id="rId12" Type="http://schemas.openxmlformats.org/officeDocument/2006/relationships/tags" Target="../tags/tag12.xml"/><Relationship Id="rId11" Type="http://schemas.openxmlformats.org/officeDocument/2006/relationships/tags" Target="../tags/tag11.xml"/><Relationship Id="rId10" Type="http://schemas.openxmlformats.org/officeDocument/2006/relationships/tags" Target="../tags/tag10.xml"/><Relationship Id="rId1" Type="http://schemas.openxmlformats.org/officeDocument/2006/relationships/tags" Target="../tags/tag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hyperlink" Target="https://222.169.221.163:12443/" TargetMode="Externa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zh-CN" dirty="0">
                <a:sym typeface="+mn-ea"/>
              </a:rPr>
              <a:t>“</a:t>
            </a:r>
            <a:r>
              <a:rPr lang="zh-CN" altLang="en-US" dirty="0">
                <a:sym typeface="+mn-ea"/>
              </a:rPr>
              <a:t>吉林音像</a:t>
            </a:r>
            <a:r>
              <a:rPr lang="en-US" altLang="zh-CN" dirty="0">
                <a:sym typeface="+mn-ea"/>
              </a:rPr>
              <a:t>”</a:t>
            </a:r>
            <a:r>
              <a:rPr lang="zh-CN" altLang="en-US" dirty="0">
                <a:sym typeface="+mn-ea"/>
              </a:rPr>
              <a:t>管理系统业务</a:t>
            </a:r>
            <a:r>
              <a:rPr lang="zh-CN" altLang="en-US" dirty="0">
                <a:sym typeface="+mn-ea"/>
              </a:rPr>
              <a:t>培训</a:t>
            </a:r>
            <a:endParaRPr lang="zh-CN" altLang="en-US" dirty="0">
              <a:sym typeface="+mn-ea"/>
            </a:endParaRPr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33567" y="1080566"/>
            <a:ext cx="5918259" cy="3416588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500" b="1" dirty="0">
                <a:sym typeface="+mn-ea"/>
              </a:rPr>
              <a:t>场景</a:t>
            </a:r>
            <a:r>
              <a:rPr lang="zh-CN" altLang="en-US" sz="2500" b="1" dirty="0">
                <a:sym typeface="+mn-ea"/>
              </a:rPr>
              <a:t>三：误删除还原</a:t>
            </a:r>
            <a:endParaRPr lang="zh-CN" altLang="en-US" sz="2500" b="1" dirty="0">
              <a:sym typeface="+mn-ea"/>
            </a:endParaRPr>
          </a:p>
        </p:txBody>
      </p:sp>
      <p:sp>
        <p:nvSpPr>
          <p:cNvPr id="3" name="TextBox 1"/>
          <p:cNvSpPr txBox="1"/>
          <p:nvPr/>
        </p:nvSpPr>
        <p:spPr>
          <a:xfrm>
            <a:off x="2563775" y="4511119"/>
            <a:ext cx="7304571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吉林音像</a:t>
            </a:r>
            <a:r>
              <a:rPr lang="en-US" altLang="zh-CN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管理</a:t>
            </a:r>
            <a:r>
              <a:rPr lang="zh-CN" altLang="en-US" sz="24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系统提供回收站功能</a:t>
            </a:r>
            <a:endParaRPr lang="zh-CN" altLang="en-US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在云端，文件即使删除了，也能轻松找回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个人回收站，默认保留</a:t>
            </a:r>
            <a:r>
              <a:rPr lang="en-US" altLang="zh-CN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个月的删除文档</a:t>
            </a:r>
            <a:endParaRPr lang="zh-CN" altLang="en-US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399" y="1080565"/>
            <a:ext cx="4563709" cy="3415113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16423" y="3629760"/>
            <a:ext cx="606726" cy="29789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6609769" y="1999362"/>
            <a:ext cx="1861460" cy="30488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6675593" y="1322643"/>
            <a:ext cx="619433" cy="30488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20" grpId="0" animBg="1"/>
      <p:bldP spid="20" grpId="1" animBg="1"/>
      <p:bldP spid="28" grpId="0" animBg="1"/>
      <p:bldP spid="28" grpId="1" animBg="1"/>
      <p:bldP spid="21" grpId="0" animBg="1"/>
      <p:bldP spid="21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CN" altLang="en-US" sz="2800" b="1" dirty="0">
                <a:solidFill>
                  <a:srgbClr val="1209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场景</a:t>
            </a:r>
            <a:r>
              <a:rPr lang="zh-CN" altLang="en-US" sz="2800" b="1" dirty="0">
                <a:solidFill>
                  <a:srgbClr val="1209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四：在移动设备上使用云盘</a:t>
            </a:r>
            <a:br>
              <a:rPr lang="zh-CN" altLang="en-US" sz="2800" b="1" dirty="0">
                <a:solidFill>
                  <a:srgbClr val="120954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endParaRPr lang="zh-CN" altLang="en-US" dirty="0"/>
          </a:p>
        </p:txBody>
      </p:sp>
      <p:sp>
        <p:nvSpPr>
          <p:cNvPr id="4" name="TextBox 1"/>
          <p:cNvSpPr txBox="1"/>
          <p:nvPr/>
        </p:nvSpPr>
        <p:spPr>
          <a:xfrm>
            <a:off x="2155710" y="5247484"/>
            <a:ext cx="7736866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吉林音像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”</a:t>
            </a:r>
            <a:r>
              <a:rPr lang="zh-CN" altLang="en-US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管理系统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提供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Andriod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和</a:t>
            </a:r>
            <a:r>
              <a:rPr lang="en-US" altLang="zh-CN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ios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两种系统的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，移动</a:t>
            </a:r>
            <a:r>
              <a:rPr lang="en-US" altLang="zh-CN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上可以实现文件查看、下载、分享操作，也可以将文件上传到云盘中，这样既可以节约手机的内存空间，也不怕数据丢失。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282" y="907362"/>
            <a:ext cx="2112128" cy="4166848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2239" y="907361"/>
            <a:ext cx="2251112" cy="416684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1074" y="907361"/>
            <a:ext cx="2265117" cy="4166848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9907" y="905359"/>
            <a:ext cx="2233700" cy="416684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z="2500" b="1" dirty="0"/>
              <a:t>场景</a:t>
            </a:r>
            <a:r>
              <a:rPr lang="zh-CN" altLang="en-US" sz="2500" b="1" dirty="0"/>
              <a:t>五：文档智能搜索</a:t>
            </a:r>
            <a:endParaRPr lang="zh-CN" altLang="en-US" sz="2500" b="1" dirty="0"/>
          </a:p>
        </p:txBody>
      </p:sp>
      <p:sp>
        <p:nvSpPr>
          <p:cNvPr id="5" name="文本框 4"/>
          <p:cNvSpPr txBox="1"/>
          <p:nvPr/>
        </p:nvSpPr>
        <p:spPr>
          <a:xfrm>
            <a:off x="3019881" y="4754426"/>
            <a:ext cx="6100429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    </a:t>
            </a:r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+mn-ea"/>
              </a:rPr>
              <a:t>智能搜索功能可以提供文档名称、文档内容的快速检索，并且可以支持根据文件类型、时间范围进行精细搜索</a:t>
            </a:r>
            <a:endParaRPr lang="en-US" altLang="zh-CN" dirty="0">
              <a:solidFill>
                <a:schemeClr val="accent1">
                  <a:lumMod val="75000"/>
                </a:schemeClr>
              </a:solidFill>
              <a:latin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90581" y="1066009"/>
            <a:ext cx="4534006" cy="331410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864" y="1066008"/>
            <a:ext cx="4769080" cy="3314107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383631" y="1066008"/>
            <a:ext cx="1949260" cy="53537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619245" y="1105091"/>
            <a:ext cx="1949260" cy="21202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472373" y="1753575"/>
            <a:ext cx="4452213" cy="2600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 altLang="zh-CN" b="1" dirty="0"/>
              <a:t>“</a:t>
            </a:r>
            <a:r>
              <a:rPr lang="zh-CN" altLang="en-US" b="1" dirty="0"/>
              <a:t>吉林音像</a:t>
            </a:r>
            <a:r>
              <a:rPr lang="en-US" altLang="zh-CN" b="1" dirty="0"/>
              <a:t>”</a:t>
            </a:r>
            <a:r>
              <a:rPr lang="zh-CN" altLang="en-US" b="1" dirty="0"/>
              <a:t>管理</a:t>
            </a:r>
            <a:r>
              <a:rPr lang="zh-CN" altLang="en-US" b="1" dirty="0"/>
              <a:t>系统应用场景</a:t>
            </a:r>
            <a:endParaRPr lang="zh-CN" altLang="en-US" b="1" dirty="0"/>
          </a:p>
        </p:txBody>
      </p:sp>
      <p:grpSp>
        <p:nvGrpSpPr>
          <p:cNvPr id="27" name="组合 26"/>
          <p:cNvGrpSpPr/>
          <p:nvPr>
            <p:custDataLst>
              <p:tags r:id="rId1"/>
            </p:custDataLst>
          </p:nvPr>
        </p:nvGrpSpPr>
        <p:grpSpPr>
          <a:xfrm>
            <a:off x="562916" y="1629669"/>
            <a:ext cx="1695029" cy="3507316"/>
            <a:chOff x="682184" y="2034118"/>
            <a:chExt cx="1695029" cy="3507316"/>
          </a:xfrm>
        </p:grpSpPr>
        <p:grpSp>
          <p:nvGrpSpPr>
            <p:cNvPr id="28" name="组合 27"/>
            <p:cNvGrpSpPr/>
            <p:nvPr/>
          </p:nvGrpSpPr>
          <p:grpSpPr bwMode="auto">
            <a:xfrm>
              <a:off x="682185" y="2034118"/>
              <a:ext cx="1695028" cy="3507316"/>
              <a:chOff x="778084" y="1038958"/>
              <a:chExt cx="1866477" cy="2900945"/>
            </a:xfrm>
          </p:grpSpPr>
          <p:sp>
            <p:nvSpPr>
              <p:cNvPr id="30" name="圆角矩形 32"/>
              <p:cNvSpPr/>
              <p:nvPr>
                <p:custDataLst>
                  <p:tags r:id="rId2"/>
                </p:custDataLst>
              </p:nvPr>
            </p:nvSpPr>
            <p:spPr>
              <a:xfrm>
                <a:off x="886815" y="1038958"/>
                <a:ext cx="1632723" cy="1502119"/>
              </a:xfrm>
              <a:prstGeom prst="roundRect">
                <a:avLst>
                  <a:gd name="adj" fmla="val 935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/>
              </a:p>
            </p:txBody>
          </p:sp>
          <p:sp>
            <p:nvSpPr>
              <p:cNvPr id="31" name="任意多边形 33"/>
              <p:cNvSpPr/>
              <p:nvPr>
                <p:custDataLst>
                  <p:tags r:id="rId3"/>
                </p:custDataLst>
              </p:nvPr>
            </p:nvSpPr>
            <p:spPr>
              <a:xfrm>
                <a:off x="778084" y="1947582"/>
                <a:ext cx="1850186" cy="1992321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32" name="椭圆 31"/>
              <p:cNvSpPr/>
              <p:nvPr>
                <p:custDataLst>
                  <p:tags r:id="rId4"/>
                </p:custDataLst>
              </p:nvPr>
            </p:nvSpPr>
            <p:spPr>
              <a:xfrm>
                <a:off x="1402412" y="1648209"/>
                <a:ext cx="601529" cy="60049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latin typeface="Impact" panose="020B0806030902050204" pitchFamily="34" charset="0"/>
                </a:endParaRPr>
              </a:p>
            </p:txBody>
          </p:sp>
          <p:sp>
            <p:nvSpPr>
              <p:cNvPr id="33" name="文本框 11"/>
              <p:cNvSpPr txBox="1">
                <a:spLocks noChangeArrowheads="1"/>
              </p:cNvSpPr>
              <p:nvPr>
                <p:custDataLst>
                  <p:tags r:id="rId5"/>
                </p:custDataLst>
              </p:nvPr>
            </p:nvSpPr>
            <p:spPr bwMode="auto">
              <a:xfrm>
                <a:off x="1304926" y="1222952"/>
                <a:ext cx="839367" cy="636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0" tIns="45720" rIns="91440" bIns="45720">
                <a:spAutoFit/>
              </a:bodyPr>
              <a:lstStyle/>
              <a:p>
                <a:pPr algn="ctr"/>
                <a:r>
                  <a:rPr lang="en-US" altLang="zh-HK" sz="4400">
                    <a:solidFill>
                      <a:schemeClr val="bg1"/>
                    </a:solidFill>
                    <a:latin typeface="Impact" panose="020B0806030902050204" pitchFamily="34" charset="0"/>
                    <a:ea typeface="张海山锐谐体2.0-授权联系：Samtype@QQ.com" pitchFamily="2" charset="-122"/>
                  </a:rPr>
                  <a:t>01</a:t>
                </a:r>
                <a:endParaRPr lang="zh-HK" altLang="en-US" sz="4400">
                  <a:solidFill>
                    <a:schemeClr val="bg1"/>
                  </a:solidFill>
                  <a:latin typeface="Impact" panose="020B0806030902050204" pitchFamily="34" charset="0"/>
                  <a:ea typeface="张海山锐谐体2.0-授权联系：Samtype@QQ.com" pitchFamily="2" charset="-122"/>
                </a:endParaRPr>
              </a:p>
            </p:txBody>
          </p:sp>
          <p:sp>
            <p:nvSpPr>
              <p:cNvPr id="34" name="文本框 64"/>
              <p:cNvSpPr txBox="1">
                <a:spLocks noChangeArrowheads="1"/>
              </p:cNvSpPr>
              <p:nvPr>
                <p:custDataLst>
                  <p:tags r:id="rId6"/>
                </p:custDataLst>
              </p:nvPr>
            </p:nvSpPr>
            <p:spPr bwMode="auto">
              <a:xfrm>
                <a:off x="792621" y="2287033"/>
                <a:ext cx="1851940" cy="253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zh-CN" altLang="en-US" sz="1400" b="1" dirty="0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rPr>
                  <a:t>文档安全备份</a:t>
                </a:r>
                <a:endParaRPr lang="zh-HK" altLang="en-US" sz="1400" b="1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29" name="文本框 64"/>
            <p:cNvSpPr txBox="1"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682184" y="3896556"/>
              <a:ext cx="1681827" cy="1599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文件上传到云盘后，解决本地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资料丢失顾虑，可实现文档副本管理，免除文档误删、或被勒索病毒感染的风险。</a:t>
              </a:r>
              <a:endParaRPr lang="zh-HK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35" name="组合 34"/>
          <p:cNvGrpSpPr/>
          <p:nvPr>
            <p:custDataLst>
              <p:tags r:id="rId8"/>
            </p:custDataLst>
          </p:nvPr>
        </p:nvGrpSpPr>
        <p:grpSpPr>
          <a:xfrm>
            <a:off x="2429906" y="1631197"/>
            <a:ext cx="1702452" cy="3507316"/>
            <a:chOff x="2671335" y="2034118"/>
            <a:chExt cx="1702452" cy="3507316"/>
          </a:xfrm>
        </p:grpSpPr>
        <p:grpSp>
          <p:nvGrpSpPr>
            <p:cNvPr id="36" name="组合 35"/>
            <p:cNvGrpSpPr/>
            <p:nvPr/>
          </p:nvGrpSpPr>
          <p:grpSpPr bwMode="auto">
            <a:xfrm>
              <a:off x="2671335" y="2034118"/>
              <a:ext cx="1681827" cy="3507316"/>
              <a:chOff x="2690633" y="1038958"/>
              <a:chExt cx="1850186" cy="2900945"/>
            </a:xfrm>
          </p:grpSpPr>
          <p:sp>
            <p:nvSpPr>
              <p:cNvPr id="38" name="圆角矩形 39"/>
              <p:cNvSpPr/>
              <p:nvPr>
                <p:custDataLst>
                  <p:tags r:id="rId9"/>
                </p:custDataLst>
              </p:nvPr>
            </p:nvSpPr>
            <p:spPr>
              <a:xfrm>
                <a:off x="2799261" y="1038958"/>
                <a:ext cx="1632929" cy="1502119"/>
              </a:xfrm>
              <a:prstGeom prst="roundRect">
                <a:avLst>
                  <a:gd name="adj" fmla="val 935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/>
              </a:p>
            </p:txBody>
          </p:sp>
          <p:sp>
            <p:nvSpPr>
              <p:cNvPr id="39" name="任意多边形 40"/>
              <p:cNvSpPr/>
              <p:nvPr>
                <p:custDataLst>
                  <p:tags r:id="rId10"/>
                </p:custDataLst>
              </p:nvPr>
            </p:nvSpPr>
            <p:spPr>
              <a:xfrm>
                <a:off x="2690633" y="1947582"/>
                <a:ext cx="1850186" cy="1992321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40" name="椭圆 39"/>
              <p:cNvSpPr/>
              <p:nvPr>
                <p:custDataLst>
                  <p:tags r:id="rId11"/>
                </p:custDataLst>
              </p:nvPr>
            </p:nvSpPr>
            <p:spPr>
              <a:xfrm>
                <a:off x="3316121" y="1648209"/>
                <a:ext cx="599208" cy="60049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latin typeface="Impact" panose="020B0806030902050204" pitchFamily="34" charset="0"/>
                </a:endParaRPr>
              </a:p>
            </p:txBody>
          </p:sp>
          <p:sp>
            <p:nvSpPr>
              <p:cNvPr id="41" name="文本框 48"/>
              <p:cNvSpPr txBox="1">
                <a:spLocks noChangeArrowhead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3185327" y="1222952"/>
                <a:ext cx="894944" cy="636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0" tIns="45720" rIns="91440" bIns="45720">
                <a:spAutoFit/>
              </a:bodyPr>
              <a:lstStyle/>
              <a:p>
                <a:pPr algn="ctr"/>
                <a:r>
                  <a:rPr lang="en-US" altLang="zh-HK" sz="4400" dirty="0">
                    <a:solidFill>
                      <a:schemeClr val="bg1"/>
                    </a:solidFill>
                    <a:latin typeface="Impact" panose="020B0806030902050204" pitchFamily="34" charset="0"/>
                    <a:ea typeface="张海山锐谐体2.0-授权联系：Samtype@QQ.com" pitchFamily="2" charset="-122"/>
                  </a:rPr>
                  <a:t>02</a:t>
                </a:r>
                <a:endParaRPr lang="zh-HK" altLang="en-US" sz="4400" dirty="0">
                  <a:solidFill>
                    <a:schemeClr val="bg1"/>
                  </a:solidFill>
                  <a:latin typeface="Impact" panose="020B0806030902050204" pitchFamily="34" charset="0"/>
                  <a:ea typeface="张海山锐谐体2.0-授权联系：Samtype@QQ.com" pitchFamily="2" charset="-122"/>
                </a:endParaRPr>
              </a:p>
            </p:txBody>
          </p:sp>
          <p:sp>
            <p:nvSpPr>
              <p:cNvPr id="42" name="文本框 66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2705155" y="2288184"/>
                <a:ext cx="1835664" cy="2536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zh-CN"/>
                </a:defPPr>
                <a:lvl1pPr algn="ctr">
                  <a:defRPr sz="1600" b="1">
                    <a:solidFill>
                      <a:srgbClr val="404040"/>
                    </a:solidFill>
                    <a:latin typeface="微软雅黑" panose="020B0503020204020204" pitchFamily="34" charset="-122"/>
                    <a:ea typeface="微软雅黑" panose="020B0503020204020204" pitchFamily="34" charset="-122"/>
                  </a:defRPr>
                </a:lvl1pPr>
              </a:lstStyle>
              <a:p>
                <a:r>
                  <a:rPr lang="zh-CN" altLang="en-US" sz="1400" dirty="0">
                    <a:solidFill>
                      <a:srgbClr val="0070C0"/>
                    </a:solidFill>
                  </a:rPr>
                  <a:t>文档云移动办公</a:t>
                </a:r>
                <a:endParaRPr lang="zh-HK" altLang="en-US" sz="1400" dirty="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37" name="文本框 64"/>
            <p:cNvSpPr txBox="1"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691960" y="3896555"/>
              <a:ext cx="1681827" cy="138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CN" altLang="en-US" sz="1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用户办公文档可以全部存放于云盘中，在</a:t>
              </a:r>
              <a:r>
                <a:rPr lang="zh-CN" altLang="en-US" sz="1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本单位的任何终端都可便捷的进行文件查询调用。</a:t>
              </a:r>
              <a:endParaRPr lang="zh-HK" altLang="en-US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7" name="组合 66"/>
          <p:cNvGrpSpPr/>
          <p:nvPr>
            <p:custDataLst>
              <p:tags r:id="rId15"/>
            </p:custDataLst>
          </p:nvPr>
        </p:nvGrpSpPr>
        <p:grpSpPr>
          <a:xfrm>
            <a:off x="4304319" y="1626613"/>
            <a:ext cx="1713235" cy="3507316"/>
            <a:chOff x="4460236" y="2034117"/>
            <a:chExt cx="1713235" cy="3507316"/>
          </a:xfrm>
        </p:grpSpPr>
        <p:grpSp>
          <p:nvGrpSpPr>
            <p:cNvPr id="68" name="组合 67"/>
            <p:cNvGrpSpPr/>
            <p:nvPr/>
          </p:nvGrpSpPr>
          <p:grpSpPr bwMode="auto">
            <a:xfrm>
              <a:off x="4460236" y="2034117"/>
              <a:ext cx="1680234" cy="3507316"/>
              <a:chOff x="4603182" y="1038958"/>
              <a:chExt cx="1850186" cy="2900945"/>
            </a:xfrm>
          </p:grpSpPr>
          <p:sp>
            <p:nvSpPr>
              <p:cNvPr id="71" name="圆角矩形 46"/>
              <p:cNvSpPr/>
              <p:nvPr>
                <p:custDataLst>
                  <p:tags r:id="rId16"/>
                </p:custDataLst>
              </p:nvPr>
            </p:nvSpPr>
            <p:spPr>
              <a:xfrm>
                <a:off x="4711913" y="1038958"/>
                <a:ext cx="1632723" cy="1502119"/>
              </a:xfrm>
              <a:prstGeom prst="roundRect">
                <a:avLst>
                  <a:gd name="adj" fmla="val 935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/>
              </a:p>
            </p:txBody>
          </p:sp>
          <p:sp>
            <p:nvSpPr>
              <p:cNvPr id="72" name="任意多边形 47"/>
              <p:cNvSpPr/>
              <p:nvPr>
                <p:custDataLst>
                  <p:tags r:id="rId17"/>
                </p:custDataLst>
              </p:nvPr>
            </p:nvSpPr>
            <p:spPr>
              <a:xfrm>
                <a:off x="4603182" y="1947582"/>
                <a:ext cx="1850186" cy="1992321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73" name="椭圆 72"/>
              <p:cNvSpPr/>
              <p:nvPr>
                <p:custDataLst>
                  <p:tags r:id="rId18"/>
                </p:custDataLst>
              </p:nvPr>
            </p:nvSpPr>
            <p:spPr>
              <a:xfrm>
                <a:off x="5227510" y="1648209"/>
                <a:ext cx="601529" cy="60049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latin typeface="Impact" panose="020B0806030902050204" pitchFamily="34" charset="0"/>
                </a:endParaRPr>
              </a:p>
            </p:txBody>
          </p:sp>
          <p:sp>
            <p:nvSpPr>
              <p:cNvPr id="74" name="文本框 54"/>
              <p:cNvSpPr txBox="1">
                <a:spLocks noChangeArrowheads="1"/>
              </p:cNvSpPr>
              <p:nvPr>
                <p:custDataLst>
                  <p:tags r:id="rId19"/>
                </p:custDataLst>
              </p:nvPr>
            </p:nvSpPr>
            <p:spPr bwMode="auto">
              <a:xfrm>
                <a:off x="5044295" y="1222952"/>
                <a:ext cx="978584" cy="636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0" tIns="45720" rIns="91440" bIns="45720">
                <a:spAutoFit/>
              </a:bodyPr>
              <a:lstStyle/>
              <a:p>
                <a:pPr algn="ctr"/>
                <a:r>
                  <a:rPr lang="en-US" altLang="zh-HK" sz="4400">
                    <a:solidFill>
                      <a:schemeClr val="bg1"/>
                    </a:solidFill>
                    <a:latin typeface="Impact" panose="020B0806030902050204" pitchFamily="34" charset="0"/>
                    <a:ea typeface="张海山锐谐体2.0-授权联系：Samtype@QQ.com" pitchFamily="2" charset="-122"/>
                  </a:rPr>
                  <a:t>03</a:t>
                </a:r>
                <a:endParaRPr lang="zh-HK" altLang="en-US" sz="4400">
                  <a:solidFill>
                    <a:schemeClr val="bg1"/>
                  </a:solidFill>
                  <a:latin typeface="Impact" panose="020B0806030902050204" pitchFamily="34" charset="0"/>
                  <a:ea typeface="张海山锐谐体2.0-授权联系：Samtype@QQ.com" pitchFamily="2" charset="-122"/>
                </a:endParaRPr>
              </a:p>
            </p:txBody>
          </p:sp>
        </p:grpSp>
        <p:sp>
          <p:nvSpPr>
            <p:cNvPr id="69" name="文本框 64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484135" y="3538269"/>
              <a:ext cx="16818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文件传输永久存档</a:t>
              </a:r>
              <a:endParaRPr lang="zh-HK" altLang="en-US" sz="1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0" name="文本框 64"/>
            <p:cNvSpPr txBox="1"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4491644" y="3873831"/>
              <a:ext cx="1681827" cy="15995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解决日常用户进行文件传输经常使用聊天工具，电脑缓存清除后之前传输的文件无法找回，相应历史文件也无法查找的</a:t>
              </a:r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问题。</a:t>
              </a:r>
              <a:endParaRPr lang="zh-HK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75" name="组合 74"/>
          <p:cNvGrpSpPr/>
          <p:nvPr>
            <p:custDataLst>
              <p:tags r:id="rId22"/>
            </p:custDataLst>
          </p:nvPr>
        </p:nvGrpSpPr>
        <p:grpSpPr>
          <a:xfrm>
            <a:off x="6189515" y="1632725"/>
            <a:ext cx="1724023" cy="3507316"/>
            <a:chOff x="6239213" y="2034118"/>
            <a:chExt cx="1724023" cy="3507316"/>
          </a:xfrm>
        </p:grpSpPr>
        <p:grpSp>
          <p:nvGrpSpPr>
            <p:cNvPr id="76" name="组合 75"/>
            <p:cNvGrpSpPr/>
            <p:nvPr/>
          </p:nvGrpSpPr>
          <p:grpSpPr bwMode="auto">
            <a:xfrm>
              <a:off x="6239213" y="2034118"/>
              <a:ext cx="1681827" cy="3507316"/>
              <a:chOff x="6515731" y="1038958"/>
              <a:chExt cx="1850186" cy="2900945"/>
            </a:xfrm>
          </p:grpSpPr>
          <p:sp>
            <p:nvSpPr>
              <p:cNvPr id="79" name="圆角矩形 53"/>
              <p:cNvSpPr/>
              <p:nvPr>
                <p:custDataLst>
                  <p:tags r:id="rId23"/>
                </p:custDataLst>
              </p:nvPr>
            </p:nvSpPr>
            <p:spPr>
              <a:xfrm>
                <a:off x="6624359" y="1038958"/>
                <a:ext cx="1632929" cy="1502119"/>
              </a:xfrm>
              <a:prstGeom prst="roundRect">
                <a:avLst>
                  <a:gd name="adj" fmla="val 935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/>
              </a:p>
            </p:txBody>
          </p:sp>
          <p:sp>
            <p:nvSpPr>
              <p:cNvPr id="80" name="任意多边形 54"/>
              <p:cNvSpPr/>
              <p:nvPr>
                <p:custDataLst>
                  <p:tags r:id="rId24"/>
                </p:custDataLst>
              </p:nvPr>
            </p:nvSpPr>
            <p:spPr>
              <a:xfrm>
                <a:off x="6515731" y="1947582"/>
                <a:ext cx="1850186" cy="1992321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81" name="椭圆 80"/>
              <p:cNvSpPr/>
              <p:nvPr>
                <p:custDataLst>
                  <p:tags r:id="rId25"/>
                </p:custDataLst>
              </p:nvPr>
            </p:nvSpPr>
            <p:spPr>
              <a:xfrm>
                <a:off x="7141219" y="1648209"/>
                <a:ext cx="599208" cy="60049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latin typeface="Impact" panose="020B0806030902050204" pitchFamily="34" charset="0"/>
                </a:endParaRPr>
              </a:p>
            </p:txBody>
          </p:sp>
          <p:sp>
            <p:nvSpPr>
              <p:cNvPr id="82" name="文本框 60"/>
              <p:cNvSpPr txBox="1">
                <a:spLocks noChangeArrowheads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6988992" y="1222952"/>
                <a:ext cx="876275" cy="636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0" tIns="45720" rIns="91440" bIns="45720">
                <a:spAutoFit/>
              </a:bodyPr>
              <a:lstStyle/>
              <a:p>
                <a:pPr algn="ctr"/>
                <a:r>
                  <a:rPr lang="en-US" altLang="zh-HK" sz="4400">
                    <a:solidFill>
                      <a:schemeClr val="bg1"/>
                    </a:solidFill>
                    <a:latin typeface="Impact" panose="020B0806030902050204" pitchFamily="34" charset="0"/>
                    <a:ea typeface="张海山锐谐体2.0-授权联系：Samtype@QQ.com" pitchFamily="2" charset="-122"/>
                  </a:rPr>
                  <a:t>04</a:t>
                </a:r>
                <a:endParaRPr lang="zh-HK" altLang="en-US" sz="4400">
                  <a:solidFill>
                    <a:schemeClr val="bg1"/>
                  </a:solidFill>
                  <a:latin typeface="Impact" panose="020B0806030902050204" pitchFamily="34" charset="0"/>
                  <a:ea typeface="张海山锐谐体2.0-授权联系：Samtype@QQ.com" pitchFamily="2" charset="-122"/>
                </a:endParaRPr>
              </a:p>
            </p:txBody>
          </p:sp>
        </p:grpSp>
        <p:sp>
          <p:nvSpPr>
            <p:cNvPr id="77" name="文本框 66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281410" y="3539758"/>
              <a:ext cx="1668626" cy="3067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defPPr>
                <a:defRPr lang="zh-CN"/>
              </a:defPPr>
              <a:lvl1pPr algn="ctr">
                <a:defRPr sz="1600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>
                  <a:solidFill>
                    <a:srgbClr val="0070C0"/>
                  </a:solidFill>
                </a:rPr>
                <a:t>资料权限合规管理</a:t>
              </a:r>
              <a:endParaRPr lang="zh-HK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78" name="文本框 64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281409" y="3881626"/>
              <a:ext cx="1681827" cy="1383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CN" altLang="en-US" sz="1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系统可以基于用户、部门权限进行分享，免除了通过</a:t>
              </a:r>
              <a:r>
                <a:rPr lang="en-US" altLang="zh-CN" sz="1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</a:t>
              </a:r>
              <a:r>
                <a:rPr lang="zh-CN" altLang="en-US" sz="1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盘、聊天软件进行传输的</a:t>
              </a:r>
              <a:r>
                <a:rPr lang="zh-CN" altLang="en-US" sz="1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资料外泄、不可控风险。</a:t>
              </a:r>
              <a:endParaRPr lang="zh-HK" altLang="en-US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83" name="组合 82"/>
          <p:cNvGrpSpPr/>
          <p:nvPr>
            <p:custDataLst>
              <p:tags r:id="rId29"/>
            </p:custDataLst>
          </p:nvPr>
        </p:nvGrpSpPr>
        <p:grpSpPr>
          <a:xfrm>
            <a:off x="8085499" y="1628141"/>
            <a:ext cx="1713643" cy="3507316"/>
            <a:chOff x="8019205" y="2034117"/>
            <a:chExt cx="1713643" cy="3507316"/>
          </a:xfrm>
        </p:grpSpPr>
        <p:grpSp>
          <p:nvGrpSpPr>
            <p:cNvPr id="84" name="组合 83"/>
            <p:cNvGrpSpPr/>
            <p:nvPr/>
          </p:nvGrpSpPr>
          <p:grpSpPr bwMode="auto">
            <a:xfrm>
              <a:off x="8019205" y="2034117"/>
              <a:ext cx="1680234" cy="3507316"/>
              <a:chOff x="4603182" y="1038958"/>
              <a:chExt cx="1850186" cy="2900945"/>
            </a:xfrm>
          </p:grpSpPr>
          <p:sp>
            <p:nvSpPr>
              <p:cNvPr id="87" name="圆角矩形 46"/>
              <p:cNvSpPr/>
              <p:nvPr>
                <p:custDataLst>
                  <p:tags r:id="rId30"/>
                </p:custDataLst>
              </p:nvPr>
            </p:nvSpPr>
            <p:spPr>
              <a:xfrm>
                <a:off x="4711913" y="1038958"/>
                <a:ext cx="1632723" cy="1502119"/>
              </a:xfrm>
              <a:prstGeom prst="roundRect">
                <a:avLst>
                  <a:gd name="adj" fmla="val 9350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/>
              </a:p>
            </p:txBody>
          </p:sp>
          <p:sp>
            <p:nvSpPr>
              <p:cNvPr id="88" name="任意多边形 47"/>
              <p:cNvSpPr/>
              <p:nvPr>
                <p:custDataLst>
                  <p:tags r:id="rId31"/>
                </p:custDataLst>
              </p:nvPr>
            </p:nvSpPr>
            <p:spPr>
              <a:xfrm>
                <a:off x="4603182" y="1947582"/>
                <a:ext cx="1850186" cy="1992321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89" name="椭圆 88"/>
              <p:cNvSpPr/>
              <p:nvPr>
                <p:custDataLst>
                  <p:tags r:id="rId32"/>
                </p:custDataLst>
              </p:nvPr>
            </p:nvSpPr>
            <p:spPr>
              <a:xfrm>
                <a:off x="5227510" y="1648209"/>
                <a:ext cx="601529" cy="600497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latin typeface="Impact" panose="020B0806030902050204" pitchFamily="34" charset="0"/>
                </a:endParaRPr>
              </a:p>
            </p:txBody>
          </p:sp>
          <p:sp>
            <p:nvSpPr>
              <p:cNvPr id="90" name="文本框 54"/>
              <p:cNvSpPr txBox="1">
                <a:spLocks noChangeArrowheads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5044295" y="1222952"/>
                <a:ext cx="978584" cy="636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0" tIns="45720" rIns="91440" bIns="45720">
                <a:spAutoFit/>
              </a:bodyPr>
              <a:lstStyle/>
              <a:p>
                <a:pPr algn="ctr"/>
                <a:r>
                  <a:rPr lang="en-US" altLang="zh-HK" sz="4400" dirty="0">
                    <a:solidFill>
                      <a:schemeClr val="bg1"/>
                    </a:solidFill>
                    <a:latin typeface="Impact" panose="020B0806030902050204" pitchFamily="34" charset="0"/>
                    <a:ea typeface="张海山锐谐体2.0-授权联系：Samtype@QQ.com" pitchFamily="2" charset="-122"/>
                  </a:rPr>
                  <a:t>05</a:t>
                </a:r>
                <a:endParaRPr lang="zh-HK" altLang="en-US" sz="4400" dirty="0">
                  <a:solidFill>
                    <a:schemeClr val="bg1"/>
                  </a:solidFill>
                  <a:latin typeface="Impact" panose="020B0806030902050204" pitchFamily="34" charset="0"/>
                  <a:ea typeface="张海山锐谐体2.0-授权联系：Samtype@QQ.com" pitchFamily="2" charset="-122"/>
                </a:endParaRPr>
              </a:p>
            </p:txBody>
          </p:sp>
        </p:grpSp>
        <p:sp>
          <p:nvSpPr>
            <p:cNvPr id="85" name="文本框 64"/>
            <p:cNvSpPr txBox="1">
              <a:spLocks noChangeArrowheads="1"/>
            </p:cNvSpPr>
            <p:nvPr>
              <p:custDataLst>
                <p:tags r:id="rId34"/>
              </p:custDataLst>
            </p:nvPr>
          </p:nvSpPr>
          <p:spPr bwMode="auto">
            <a:xfrm>
              <a:off x="8041447" y="3538269"/>
              <a:ext cx="1681827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多人文档共享协作</a:t>
              </a:r>
              <a:endParaRPr lang="zh-HK" altLang="en-US" sz="1400" b="1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86" name="文本框 64"/>
            <p:cNvSpPr txBox="1">
              <a:spLocks noChangeArrowheads="1"/>
            </p:cNvSpPr>
            <p:nvPr>
              <p:custDataLst>
                <p:tags r:id="rId35"/>
              </p:custDataLst>
            </p:nvPr>
          </p:nvSpPr>
          <p:spPr bwMode="auto">
            <a:xfrm>
              <a:off x="8051021" y="3873831"/>
              <a:ext cx="1681827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r>
                <a:rPr lang="zh-CN" altLang="en-US" sz="1400" dirty="0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部门间、用户间可实现文档共享协作，免除文档传输过程，解决文档版本管理混乱难题</a:t>
              </a:r>
              <a:endParaRPr lang="zh-HK" altLang="en-US" sz="1400" dirty="0">
                <a:solidFill>
                  <a:srgbClr val="40404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91" name="组合 90"/>
          <p:cNvGrpSpPr/>
          <p:nvPr>
            <p:custDataLst>
              <p:tags r:id="rId36"/>
            </p:custDataLst>
          </p:nvPr>
        </p:nvGrpSpPr>
        <p:grpSpPr>
          <a:xfrm>
            <a:off x="9971102" y="1634251"/>
            <a:ext cx="1724023" cy="3507316"/>
            <a:chOff x="9822017" y="2041755"/>
            <a:chExt cx="1724023" cy="3507316"/>
          </a:xfrm>
        </p:grpSpPr>
        <p:grpSp>
          <p:nvGrpSpPr>
            <p:cNvPr id="92" name="组合 91"/>
            <p:cNvGrpSpPr/>
            <p:nvPr/>
          </p:nvGrpSpPr>
          <p:grpSpPr bwMode="auto">
            <a:xfrm>
              <a:off x="9822017" y="2041755"/>
              <a:ext cx="1681827" cy="3507316"/>
              <a:chOff x="6515731" y="1038958"/>
              <a:chExt cx="1850186" cy="2900945"/>
            </a:xfrm>
          </p:grpSpPr>
          <p:sp>
            <p:nvSpPr>
              <p:cNvPr id="95" name="圆角矩形 53"/>
              <p:cNvSpPr/>
              <p:nvPr>
                <p:custDataLst>
                  <p:tags r:id="rId37"/>
                </p:custDataLst>
              </p:nvPr>
            </p:nvSpPr>
            <p:spPr>
              <a:xfrm>
                <a:off x="6624359" y="1038958"/>
                <a:ext cx="1632929" cy="1502119"/>
              </a:xfrm>
              <a:prstGeom prst="roundRect">
                <a:avLst>
                  <a:gd name="adj" fmla="val 9350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/>
              </a:p>
            </p:txBody>
          </p:sp>
          <p:sp>
            <p:nvSpPr>
              <p:cNvPr id="96" name="任意多边形 54"/>
              <p:cNvSpPr/>
              <p:nvPr>
                <p:custDataLst>
                  <p:tags r:id="rId38"/>
                </p:custDataLst>
              </p:nvPr>
            </p:nvSpPr>
            <p:spPr>
              <a:xfrm>
                <a:off x="6515731" y="1947582"/>
                <a:ext cx="1850186" cy="1992321"/>
              </a:xfrm>
              <a:custGeom>
                <a:avLst/>
                <a:gdLst>
                  <a:gd name="connsiteX0" fmla="*/ 1 w 2466914"/>
                  <a:gd name="connsiteY0" fmla="*/ 0 h 3944375"/>
                  <a:gd name="connsiteX1" fmla="*/ 2466914 w 2466914"/>
                  <a:gd name="connsiteY1" fmla="*/ 0 h 3944375"/>
                  <a:gd name="connsiteX2" fmla="*/ 2466914 w 2466914"/>
                  <a:gd name="connsiteY2" fmla="*/ 3515745 h 3944375"/>
                  <a:gd name="connsiteX3" fmla="*/ 2466913 w 2466914"/>
                  <a:gd name="connsiteY3" fmla="*/ 3515745 h 3944375"/>
                  <a:gd name="connsiteX4" fmla="*/ 2466913 w 2466914"/>
                  <a:gd name="connsiteY4" fmla="*/ 3757044 h 3944375"/>
                  <a:gd name="connsiteX5" fmla="*/ 2279582 w 2466914"/>
                  <a:gd name="connsiteY5" fmla="*/ 3944375 h 3944375"/>
                  <a:gd name="connsiteX6" fmla="*/ 187331 w 2466914"/>
                  <a:gd name="connsiteY6" fmla="*/ 3944375 h 3944375"/>
                  <a:gd name="connsiteX7" fmla="*/ 0 w 2466914"/>
                  <a:gd name="connsiteY7" fmla="*/ 3757044 h 3944375"/>
                  <a:gd name="connsiteX8" fmla="*/ 0 w 2466914"/>
                  <a:gd name="connsiteY8" fmla="*/ 2128171 h 3944375"/>
                  <a:gd name="connsiteX9" fmla="*/ 1 w 2466914"/>
                  <a:gd name="connsiteY9" fmla="*/ 2128161 h 39443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466914" h="3944375">
                    <a:moveTo>
                      <a:pt x="1" y="0"/>
                    </a:moveTo>
                    <a:lnTo>
                      <a:pt x="2466914" y="0"/>
                    </a:lnTo>
                    <a:lnTo>
                      <a:pt x="2466914" y="3515745"/>
                    </a:lnTo>
                    <a:lnTo>
                      <a:pt x="2466913" y="3515745"/>
                    </a:lnTo>
                    <a:lnTo>
                      <a:pt x="2466913" y="3757044"/>
                    </a:lnTo>
                    <a:cubicBezTo>
                      <a:pt x="2466913" y="3860504"/>
                      <a:pt x="2383042" y="3944375"/>
                      <a:pt x="2279582" y="3944375"/>
                    </a:cubicBezTo>
                    <a:lnTo>
                      <a:pt x="187331" y="3944375"/>
                    </a:lnTo>
                    <a:cubicBezTo>
                      <a:pt x="83871" y="3944375"/>
                      <a:pt x="0" y="3860504"/>
                      <a:pt x="0" y="3757044"/>
                    </a:cubicBezTo>
                    <a:lnTo>
                      <a:pt x="0" y="2128171"/>
                    </a:lnTo>
                    <a:lnTo>
                      <a:pt x="1" y="2128161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3175"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solidFill>
                    <a:schemeClr val="bg1"/>
                  </a:solidFill>
                </a:endParaRPr>
              </a:p>
            </p:txBody>
          </p:sp>
          <p:sp>
            <p:nvSpPr>
              <p:cNvPr id="97" name="椭圆 96"/>
              <p:cNvSpPr/>
              <p:nvPr>
                <p:custDataLst>
                  <p:tags r:id="rId39"/>
                </p:custDataLst>
              </p:nvPr>
            </p:nvSpPr>
            <p:spPr>
              <a:xfrm>
                <a:off x="7141219" y="1648209"/>
                <a:ext cx="599208" cy="600497"/>
              </a:xfrm>
              <a:prstGeom prst="ellipse">
                <a:avLst/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anchor="ctr"/>
              <a:lstStyle/>
              <a:p>
                <a:pPr algn="ctr" fontAlgn="auto"/>
                <a:endParaRPr lang="zh-HK" altLang="en-US" sz="2400" noProof="1">
                  <a:latin typeface="Impact" panose="020B0806030902050204" pitchFamily="34" charset="0"/>
                </a:endParaRPr>
              </a:p>
            </p:txBody>
          </p:sp>
          <p:sp>
            <p:nvSpPr>
              <p:cNvPr id="98" name="文本框 60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88992" y="1222952"/>
                <a:ext cx="876275" cy="6364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1440" tIns="45720" rIns="91440" bIns="45720">
                <a:spAutoFit/>
              </a:bodyPr>
              <a:lstStyle/>
              <a:p>
                <a:pPr algn="ctr"/>
                <a:r>
                  <a:rPr lang="en-US" altLang="zh-HK" sz="4400" dirty="0">
                    <a:solidFill>
                      <a:schemeClr val="bg1"/>
                    </a:solidFill>
                    <a:latin typeface="Impact" panose="020B0806030902050204" pitchFamily="34" charset="0"/>
                    <a:ea typeface="张海山锐谐体2.0-授权联系：Samtype@QQ.com" pitchFamily="2" charset="-122"/>
                  </a:rPr>
                  <a:t>06</a:t>
                </a:r>
                <a:endParaRPr lang="zh-HK" altLang="en-US" sz="4400" dirty="0">
                  <a:solidFill>
                    <a:schemeClr val="bg1"/>
                  </a:solidFill>
                  <a:latin typeface="Impact" panose="020B0806030902050204" pitchFamily="34" charset="0"/>
                  <a:ea typeface="张海山锐谐体2.0-授权联系：Samtype@QQ.com" pitchFamily="2" charset="-122"/>
                </a:endParaRPr>
              </a:p>
            </p:txBody>
          </p:sp>
        </p:grpSp>
        <p:sp>
          <p:nvSpPr>
            <p:cNvPr id="93" name="文本框 66"/>
            <p:cNvSpPr txBox="1">
              <a:spLocks noChangeArrowheads="1"/>
            </p:cNvSpPr>
            <p:nvPr>
              <p:custDataLst>
                <p:tags r:id="rId41"/>
              </p:custDataLst>
            </p:nvPr>
          </p:nvSpPr>
          <p:spPr bwMode="auto">
            <a:xfrm>
              <a:off x="9864214" y="3547395"/>
              <a:ext cx="1668626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>
              <a:defPPr>
                <a:defRPr lang="zh-CN"/>
              </a:defPPr>
              <a:lvl1pPr algn="ctr">
                <a:defRPr sz="1600" b="1">
                  <a:solidFill>
                    <a:srgbClr val="40404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defRPr>
              </a:lvl1pPr>
            </a:lstStyle>
            <a:p>
              <a:r>
                <a:rPr lang="zh-CN" altLang="en-US" sz="1400" dirty="0">
                  <a:solidFill>
                    <a:srgbClr val="0070C0"/>
                  </a:solidFill>
                </a:rPr>
                <a:t>大文件内网传输</a:t>
              </a:r>
              <a:endParaRPr lang="zh-HK" altLang="en-US" sz="1400" dirty="0">
                <a:solidFill>
                  <a:srgbClr val="0070C0"/>
                </a:solidFill>
              </a:endParaRPr>
            </a:p>
          </p:txBody>
        </p:sp>
        <p:sp>
          <p:nvSpPr>
            <p:cNvPr id="94" name="文本框 64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9864213" y="3889263"/>
              <a:ext cx="1681827" cy="13849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altLang="zh-CN" sz="1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      </a:t>
              </a:r>
              <a:r>
                <a:rPr lang="zh-CN" altLang="en-US" sz="1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之前大文件流转只能通过</a:t>
              </a:r>
              <a:r>
                <a:rPr lang="en-US" altLang="zh-CN" sz="1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U</a:t>
              </a:r>
              <a:r>
                <a:rPr lang="zh-CN" altLang="en-US" sz="1400" dirty="0">
                  <a:solidFill>
                    <a:srgbClr val="0070C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盘进行，拷贝慢且无法监控；可以将大文件上传到云盘上之后，进行权限分享。</a:t>
              </a:r>
              <a:endParaRPr lang="zh-HK" altLang="en-US" sz="1400" dirty="0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dirty="0">
                <a:sym typeface="+mn-ea"/>
              </a:rPr>
              <a:t>客户端安装、登录</a:t>
            </a:r>
            <a:endParaRPr lang="zh-CN" altLang="en-US" dirty="0"/>
          </a:p>
        </p:txBody>
      </p:sp>
      <p:sp>
        <p:nvSpPr>
          <p:cNvPr id="2" name="文本占位符 1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altLang="zh-CN" dirty="0"/>
              <a:t>PART 02</a:t>
            </a:r>
            <a:endParaRPr lang="zh-CN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/>
          <p:nvPr/>
        </p:nvSpPr>
        <p:spPr>
          <a:xfrm>
            <a:off x="611491" y="232231"/>
            <a:ext cx="10515600" cy="6932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2600" kern="12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b="1" dirty="0"/>
              <a:t>Windows</a:t>
            </a:r>
            <a:r>
              <a:rPr lang="zh-CN" altLang="en-US" b="1" dirty="0"/>
              <a:t>客户端下载</a:t>
            </a:r>
            <a:endParaRPr lang="zh-CN" altLang="en-US" b="1" dirty="0"/>
          </a:p>
        </p:txBody>
      </p:sp>
      <p:sp>
        <p:nvSpPr>
          <p:cNvPr id="22" name="文本框 21"/>
          <p:cNvSpPr txBox="1"/>
          <p:nvPr/>
        </p:nvSpPr>
        <p:spPr>
          <a:xfrm>
            <a:off x="1406910" y="925439"/>
            <a:ext cx="7530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600" b="1" dirty="0">
                <a:solidFill>
                  <a:srgbClr val="0070C0"/>
                </a:solidFill>
              </a:rPr>
              <a:t>使用浏览器打开</a:t>
            </a:r>
            <a:r>
              <a:rPr lang="zh-CN" altLang="en-US" sz="1600" b="1" dirty="0">
                <a:solidFill>
                  <a:srgbClr val="C00000"/>
                </a:solidFill>
              </a:rPr>
              <a:t>客户端下载链接（</a:t>
            </a:r>
            <a:r>
              <a:rPr lang="en-US" altLang="zh-CN" sz="1600" b="1" dirty="0">
                <a:solidFill>
                  <a:srgbClr val="C00000"/>
                </a:solidFill>
                <a:hlinkClick r:id="rId1"/>
              </a:rPr>
              <a:t>https://222.169.221.163:12443</a:t>
            </a:r>
            <a:r>
              <a:rPr lang="zh-CN" altLang="en-US" sz="1600" b="1" dirty="0">
                <a:solidFill>
                  <a:srgbClr val="C00000"/>
                </a:solidFill>
              </a:rPr>
              <a:t>）</a:t>
            </a:r>
            <a:r>
              <a:rPr lang="zh-CN" altLang="en-US" sz="1600" b="1" dirty="0">
                <a:solidFill>
                  <a:srgbClr val="0070C0"/>
                </a:solidFill>
              </a:rPr>
              <a:t>，进行客户端下载</a:t>
            </a:r>
            <a:endParaRPr lang="zh-CN" altLang="zh-CN" sz="1600" b="1" dirty="0">
              <a:solidFill>
                <a:srgbClr val="0070C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6643" y="2204057"/>
            <a:ext cx="3690172" cy="3140084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815557" y="1669372"/>
            <a:ext cx="31995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</a:rPr>
              <a:t>  1</a:t>
            </a:r>
            <a:r>
              <a:rPr lang="zh-CN" altLang="en-US" sz="1600" b="1" dirty="0">
                <a:solidFill>
                  <a:srgbClr val="0070C0"/>
                </a:solidFill>
              </a:rPr>
              <a:t>、登录页面选择</a:t>
            </a:r>
            <a:r>
              <a:rPr lang="zh-CN" altLang="en-US" sz="1600" b="1" dirty="0">
                <a:solidFill>
                  <a:srgbClr val="C00000"/>
                </a:solidFill>
              </a:rPr>
              <a:t> “下载客户端”</a:t>
            </a:r>
            <a:endParaRPr lang="zh-CN" altLang="zh-CN" sz="1600" b="1" dirty="0">
              <a:solidFill>
                <a:srgbClr val="C0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786643" y="1687541"/>
            <a:ext cx="34222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</a:rPr>
              <a:t>  2</a:t>
            </a:r>
            <a:r>
              <a:rPr lang="zh-CN" altLang="en-US" sz="1600" b="1" dirty="0">
                <a:solidFill>
                  <a:srgbClr val="0070C0"/>
                </a:solidFill>
              </a:rPr>
              <a:t>、 选择</a:t>
            </a:r>
            <a:r>
              <a:rPr lang="zh-CN" altLang="en-US" sz="1600" b="1" dirty="0">
                <a:solidFill>
                  <a:srgbClr val="C00000"/>
                </a:solidFill>
              </a:rPr>
              <a:t>“</a:t>
            </a:r>
            <a:r>
              <a:rPr lang="en-US" altLang="zh-CN" sz="1600" b="1" dirty="0">
                <a:solidFill>
                  <a:srgbClr val="C00000"/>
                </a:solidFill>
              </a:rPr>
              <a:t>Windows</a:t>
            </a:r>
            <a:r>
              <a:rPr lang="zh-CN" altLang="en-US" sz="1600" b="1" dirty="0">
                <a:solidFill>
                  <a:srgbClr val="C00000"/>
                </a:solidFill>
              </a:rPr>
              <a:t>版”</a:t>
            </a:r>
            <a:r>
              <a:rPr lang="zh-CN" altLang="en-US" sz="1600" b="1" dirty="0">
                <a:solidFill>
                  <a:srgbClr val="0070C0"/>
                </a:solidFill>
              </a:rPr>
              <a:t>，点击下载</a:t>
            </a:r>
            <a:endParaRPr lang="zh-CN" altLang="zh-CN" sz="1600" b="1" dirty="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9822" y="2204057"/>
            <a:ext cx="5645727" cy="318433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159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159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159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659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2" grpId="1"/>
      <p:bldP spid="4" grpId="0"/>
      <p:bldP spid="4" grpId="1"/>
      <p:bldP spid="7" grpId="0"/>
      <p:bldP spid="7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标题 1"/>
          <p:cNvSpPr txBox="1"/>
          <p:nvPr/>
        </p:nvSpPr>
        <p:spPr>
          <a:xfrm>
            <a:off x="611491" y="232231"/>
            <a:ext cx="10515600" cy="69320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l" defTabSz="914400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  <a:defRPr sz="2600" kern="120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b="1" dirty="0"/>
              <a:t>windows</a:t>
            </a:r>
            <a:r>
              <a:rPr lang="zh-CN" altLang="en-US" b="1" dirty="0"/>
              <a:t>客户端安装</a:t>
            </a:r>
            <a:endParaRPr lang="zh-CN" altLang="en-US" b="1" dirty="0"/>
          </a:p>
        </p:txBody>
      </p:sp>
      <p:sp>
        <p:nvSpPr>
          <p:cNvPr id="16" name="文本框 15"/>
          <p:cNvSpPr txBox="1"/>
          <p:nvPr/>
        </p:nvSpPr>
        <p:spPr>
          <a:xfrm>
            <a:off x="2473237" y="2087730"/>
            <a:ext cx="31290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</a:rPr>
              <a:t>   2</a:t>
            </a:r>
            <a:r>
              <a:rPr lang="zh-CN" altLang="en-US" sz="1600" b="1" dirty="0">
                <a:solidFill>
                  <a:srgbClr val="0070C0"/>
                </a:solidFill>
              </a:rPr>
              <a:t>、选择安装位置，并进行相关设置后，点击</a:t>
            </a:r>
            <a:r>
              <a:rPr lang="zh-CN" altLang="en-US" sz="1600" b="1" dirty="0">
                <a:solidFill>
                  <a:srgbClr val="C00000"/>
                </a:solidFill>
              </a:rPr>
              <a:t>“安装”</a:t>
            </a:r>
            <a:endParaRPr lang="zh-CN" altLang="zh-CN" sz="1600" b="1" dirty="0">
              <a:solidFill>
                <a:srgbClr val="C00000"/>
              </a:solidFill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7226008" y="2087730"/>
            <a:ext cx="2211314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</a:rPr>
              <a:t>  3</a:t>
            </a:r>
            <a:r>
              <a:rPr lang="zh-CN" altLang="en-US" sz="1600" b="1" dirty="0">
                <a:solidFill>
                  <a:srgbClr val="0070C0"/>
                </a:solidFill>
              </a:rPr>
              <a:t>、完成安装</a:t>
            </a:r>
            <a:endParaRPr lang="zh-CN" altLang="zh-CN" sz="1600" b="1" dirty="0">
              <a:solidFill>
                <a:srgbClr val="0070C0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2303572" y="1079174"/>
            <a:ext cx="34684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</a:rPr>
              <a:t>  1</a:t>
            </a:r>
            <a:r>
              <a:rPr lang="zh-CN" altLang="en-US" sz="1600" b="1" dirty="0">
                <a:solidFill>
                  <a:srgbClr val="0070C0"/>
                </a:solidFill>
              </a:rPr>
              <a:t>、运行下载后的客户端安装程序</a:t>
            </a:r>
            <a:endParaRPr lang="zh-CN" altLang="zh-CN" sz="1600" b="1" dirty="0">
              <a:solidFill>
                <a:srgbClr val="0070C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640149" y="2815187"/>
            <a:ext cx="2795273" cy="297101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37139" y="2517210"/>
            <a:ext cx="2959280" cy="24180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73325" y="1627505"/>
            <a:ext cx="3604260" cy="2514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7" grpId="1"/>
      <p:bldP spid="16" grpId="0"/>
      <p:bldP spid="16" grpId="1"/>
      <p:bldP spid="25" grpId="0"/>
      <p:bldP spid="2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t" anchorCtr="0">
            <a:normAutofit fontScale="97500"/>
          </a:bodyPr>
          <a:lstStyle/>
          <a:p>
            <a:r>
              <a:rPr lang="zh-CN" altLang="en-US" b="1" dirty="0"/>
              <a:t>客户端登录</a:t>
            </a:r>
            <a:endParaRPr lang="zh-CN" altLang="en-US" b="1" dirty="0"/>
          </a:p>
        </p:txBody>
      </p:sp>
      <p:sp>
        <p:nvSpPr>
          <p:cNvPr id="4" name="文本框 3"/>
          <p:cNvSpPr txBox="1"/>
          <p:nvPr/>
        </p:nvSpPr>
        <p:spPr>
          <a:xfrm>
            <a:off x="263071" y="1347095"/>
            <a:ext cx="3774749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0070C0"/>
                </a:solidFill>
              </a:rPr>
              <a:t>1</a:t>
            </a:r>
            <a:r>
              <a:rPr lang="zh-CN" altLang="en-US" sz="1600" b="1" dirty="0">
                <a:solidFill>
                  <a:srgbClr val="0070C0"/>
                </a:solidFill>
              </a:rPr>
              <a:t>、第一次客户端登录，请先点击右上角服务器配置按键</a:t>
            </a:r>
            <a:endParaRPr lang="zh-CN" altLang="zh-CN" sz="1600" b="1" dirty="0">
              <a:solidFill>
                <a:srgbClr val="0070C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291209" y="1345885"/>
            <a:ext cx="35123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</a:rPr>
              <a:t>2</a:t>
            </a:r>
            <a:r>
              <a:rPr lang="zh-CN" altLang="en-US" sz="1600" b="1" dirty="0">
                <a:solidFill>
                  <a:srgbClr val="0070C0"/>
                </a:solidFill>
              </a:rPr>
              <a:t>、配置服务器地址为</a:t>
            </a:r>
            <a:r>
              <a:rPr lang="zh-CN" altLang="en-US" sz="1600" b="1" dirty="0">
                <a:solidFill>
                  <a:srgbClr val="FF0000"/>
                </a:solidFill>
              </a:rPr>
              <a:t>“</a:t>
            </a:r>
            <a:r>
              <a:rPr lang="en-US" altLang="zh-CN" sz="1600" b="1" dirty="0">
                <a:solidFill>
                  <a:srgbClr val="C00000"/>
                </a:solidFill>
              </a:rPr>
              <a:t>222.169.221.163</a:t>
            </a:r>
            <a:r>
              <a:rPr lang="zh-CN" altLang="en-US" sz="1600" b="1" dirty="0">
                <a:solidFill>
                  <a:srgbClr val="FF0000"/>
                </a:solidFill>
              </a:rPr>
              <a:t>”</a:t>
            </a:r>
            <a:endParaRPr lang="en-US" altLang="zh-CN" sz="1600" b="1" dirty="0">
              <a:solidFill>
                <a:srgbClr val="FF0000"/>
              </a:solidFill>
            </a:endParaRPr>
          </a:p>
          <a:p>
            <a:pPr algn="ctr"/>
            <a:r>
              <a:rPr lang="zh-CN" altLang="en-US" sz="1600" b="1" dirty="0">
                <a:solidFill>
                  <a:srgbClr val="0070C0"/>
                </a:solidFill>
              </a:rPr>
              <a:t>端口为</a:t>
            </a:r>
            <a:r>
              <a:rPr lang="zh-CN" altLang="en-US" sz="1600" b="1" dirty="0">
                <a:solidFill>
                  <a:srgbClr val="FF0000"/>
                </a:solidFill>
              </a:rPr>
              <a:t>“</a:t>
            </a:r>
            <a:r>
              <a:rPr lang="en-US" altLang="zh-CN" sz="1600" b="1" dirty="0">
                <a:solidFill>
                  <a:srgbClr val="C00000"/>
                </a:solidFill>
              </a:rPr>
              <a:t>12443</a:t>
            </a:r>
            <a:r>
              <a:rPr lang="zh-CN" altLang="en-US" sz="1600" b="1" dirty="0">
                <a:solidFill>
                  <a:srgbClr val="FF0000"/>
                </a:solidFill>
              </a:rPr>
              <a:t>”</a:t>
            </a:r>
            <a:endParaRPr lang="zh-CN" altLang="zh-CN" sz="1600" b="1" dirty="0">
              <a:solidFill>
                <a:srgbClr val="FF0000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650288" y="1320998"/>
            <a:ext cx="2931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b="1" dirty="0">
                <a:solidFill>
                  <a:srgbClr val="0070C0"/>
                </a:solidFill>
              </a:rPr>
              <a:t>  3</a:t>
            </a:r>
            <a:r>
              <a:rPr lang="zh-CN" altLang="en-US" sz="1600" b="1" dirty="0">
                <a:solidFill>
                  <a:srgbClr val="0070C0"/>
                </a:solidFill>
              </a:rPr>
              <a:t>、再次进行客户端登录即可</a:t>
            </a:r>
            <a:endParaRPr lang="zh-CN" altLang="zh-CN" sz="1600" b="1" dirty="0">
              <a:solidFill>
                <a:srgbClr val="0070C0"/>
              </a:solidFill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29903" y="2369185"/>
            <a:ext cx="3666600" cy="2301240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8919" y="2369185"/>
            <a:ext cx="3656037" cy="23012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960" y="2369185"/>
            <a:ext cx="3691255" cy="2298065"/>
          </a:xfrm>
          <a:prstGeom prst="rect">
            <a:avLst/>
          </a:prstGeom>
          <a:ln>
            <a:solidFill>
              <a:schemeClr val="tx2">
                <a:lumMod val="50000"/>
              </a:schemeClr>
            </a:solidFill>
          </a:ln>
        </p:spPr>
      </p:pic>
      <p:sp>
        <p:nvSpPr>
          <p:cNvPr id="10" name="矩形 9"/>
          <p:cNvSpPr/>
          <p:nvPr/>
        </p:nvSpPr>
        <p:spPr>
          <a:xfrm>
            <a:off x="4956175" y="3003550"/>
            <a:ext cx="993140" cy="1758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4956175" y="3253105"/>
            <a:ext cx="993140" cy="1758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7" grpId="0"/>
      <p:bldP spid="7" grpId="1"/>
      <p:bldP spid="10" grpId="0" bldLvl="0" animBg="1"/>
      <p:bldP spid="10" grpId="1" animBg="1"/>
      <p:bldP spid="6" grpId="0" bldLvl="0" animBg="1"/>
      <p:bldP spid="6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500" b="1" dirty="0" err="1">
                <a:sym typeface="+mn-ea"/>
              </a:rPr>
              <a:t>场景一：上传文件</a:t>
            </a:r>
            <a:endParaRPr lang="zh-CN" altLang="en-US" sz="2500" b="1" dirty="0" err="1"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28268" y="4658541"/>
            <a:ext cx="4875980" cy="787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你可以直接</a:t>
            </a:r>
            <a:r>
              <a:rPr lang="zh-CN" altLang="en-US" sz="1600" b="1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拖拽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桌面或本地文件到</a:t>
            </a:r>
            <a:r>
              <a:rPr lang="en-US" altLang="zh-CN" sz="1600" dirty="0" err="1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AnyShare</a:t>
            </a: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客户端目录，使其自动上传备份到云端。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6821919" y="4733047"/>
            <a:ext cx="497214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你可以在界面中点击上传文件，可选择单个或者批量文件进行上传</a:t>
            </a:r>
            <a:endParaRPr lang="zh-CN" altLang="en-US" sz="1600" b="0" i="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5" name="Oval 7"/>
          <p:cNvSpPr/>
          <p:nvPr/>
        </p:nvSpPr>
        <p:spPr>
          <a:xfrm>
            <a:off x="319314" y="4843163"/>
            <a:ext cx="430905" cy="37659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1</a:t>
            </a:r>
            <a:endParaRPr lang="en-US" sz="1600" b="1" dirty="0"/>
          </a:p>
        </p:txBody>
      </p:sp>
      <p:sp>
        <p:nvSpPr>
          <p:cNvPr id="16" name="Oval 7"/>
          <p:cNvSpPr/>
          <p:nvPr/>
        </p:nvSpPr>
        <p:spPr>
          <a:xfrm>
            <a:off x="6286128" y="4783137"/>
            <a:ext cx="440028" cy="41744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</a:t>
            </a:r>
            <a:endParaRPr lang="en-US" sz="1600" b="1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2032" y="1227289"/>
            <a:ext cx="5823968" cy="31997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5097" y="1227289"/>
            <a:ext cx="5445565" cy="3199790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7977352" y="1777472"/>
            <a:ext cx="579157" cy="520373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1" grpId="1"/>
      <p:bldP spid="15" grpId="1" animBg="1"/>
      <p:bldP spid="16" grpId="0" animBg="1"/>
      <p:bldP spid="14" grpId="0"/>
      <p:bldP spid="16" grpId="1" animBg="1"/>
      <p:bldP spid="14" grpId="1"/>
      <p:bldP spid="3" grpId="0" animBg="1"/>
      <p:bldP spid="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p>
            <a:r>
              <a:rPr lang="zh-CN" altLang="en-US" sz="2500" b="1" dirty="0" err="1">
                <a:sym typeface="+mn-ea"/>
              </a:rPr>
              <a:t>场景一：上传文件</a:t>
            </a:r>
            <a:endParaRPr lang="zh-CN" altLang="en-US" sz="2500" b="1" dirty="0" err="1"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03935" y="1076960"/>
            <a:ext cx="4002405" cy="20783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b="14004"/>
          <a:stretch>
            <a:fillRect/>
          </a:stretch>
        </p:blipFill>
        <p:spPr>
          <a:xfrm>
            <a:off x="1016635" y="3526790"/>
            <a:ext cx="3989705" cy="225425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rcRect l="3229" t="5259" r="2366" b="10363"/>
          <a:stretch>
            <a:fillRect/>
          </a:stretch>
        </p:blipFill>
        <p:spPr>
          <a:xfrm>
            <a:off x="5602605" y="2753995"/>
            <a:ext cx="5963285" cy="3092450"/>
          </a:xfrm>
          <a:prstGeom prst="rect">
            <a:avLst/>
          </a:prstGeom>
        </p:spPr>
      </p:pic>
      <p:sp>
        <p:nvSpPr>
          <p:cNvPr id="7" name="TextBox 1"/>
          <p:cNvSpPr txBox="1"/>
          <p:nvPr/>
        </p:nvSpPr>
        <p:spPr>
          <a:xfrm>
            <a:off x="6092190" y="1227455"/>
            <a:ext cx="4646930" cy="12071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打开传输按钮，可以打开传输界面，随时查看上传</a:t>
            </a:r>
            <a:r>
              <a:rPr lang="zh-CN" altLang="en-US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情况。如果因某些原因导致上传失败的时候，不必删除失败文件，可到传输</a:t>
            </a:r>
            <a:r>
              <a:rPr lang="zh-CN" altLang="en-US" sz="2000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界面里点击重传</a:t>
            </a: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。</a:t>
            </a:r>
            <a:endParaRPr lang="en-US" altLang="zh-CN" sz="2400" b="1" dirty="0">
              <a:solidFill>
                <a:srgbClr val="C0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25900" y="1076960"/>
            <a:ext cx="410845" cy="21780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1016635" y="4256405"/>
            <a:ext cx="579120" cy="22161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 bldLvl="0" animBg="1"/>
      <p:bldP spid="8" grpId="1" animBg="1"/>
      <p:bldP spid="9" grpId="0" bldLvl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64895" y="1038802"/>
            <a:ext cx="5842910" cy="343671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zh-CN" altLang="en-US" sz="2500" b="1" dirty="0" err="1">
                <a:sym typeface="+mn-ea"/>
              </a:rPr>
              <a:t>场景二：下载文件</a:t>
            </a:r>
            <a:endParaRPr lang="zh-CN" altLang="en-US" sz="2500" b="1" dirty="0" err="1"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406064" y="4557733"/>
            <a:ext cx="4423273" cy="418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选中你想要下载的文件或者文件夹，点击下载。</a:t>
            </a:r>
            <a:endParaRPr lang="en-US" altLang="zh-CN" sz="1600" dirty="0">
              <a:solidFill>
                <a:schemeClr val="accent1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Oval 7"/>
          <p:cNvSpPr/>
          <p:nvPr/>
        </p:nvSpPr>
        <p:spPr>
          <a:xfrm>
            <a:off x="975159" y="4578528"/>
            <a:ext cx="430905" cy="376599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1</a:t>
            </a:r>
            <a:endParaRPr lang="en-US" sz="1600" b="1" dirty="0"/>
          </a:p>
        </p:txBody>
      </p:sp>
      <p:sp>
        <p:nvSpPr>
          <p:cNvPr id="10" name="矩形 9"/>
          <p:cNvSpPr/>
          <p:nvPr/>
        </p:nvSpPr>
        <p:spPr>
          <a:xfrm>
            <a:off x="7386891" y="4546176"/>
            <a:ext cx="44232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zh-CN" altLang="en-US" sz="1600" dirty="0">
                <a:solidFill>
                  <a:schemeClr val="accent1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使用客户端下载会出现提示框，可以选择下载的位置，也可以配置默认下载位置。</a:t>
            </a:r>
            <a:endParaRPr lang="zh-CN" altLang="en-US" sz="1600" b="0" i="0" dirty="0">
              <a:solidFill>
                <a:schemeClr val="accent1">
                  <a:lumMod val="75000"/>
                </a:schemeClr>
              </a:solidFill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Oval 7"/>
          <p:cNvSpPr/>
          <p:nvPr/>
        </p:nvSpPr>
        <p:spPr>
          <a:xfrm>
            <a:off x="6946863" y="4578528"/>
            <a:ext cx="440028" cy="417443"/>
          </a:xfrm>
          <a:prstGeom prst="ellips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2</a:t>
            </a:r>
            <a:endParaRPr lang="en-US" sz="1600" b="1" dirty="0"/>
          </a:p>
        </p:txBody>
      </p:sp>
      <p:sp>
        <p:nvSpPr>
          <p:cNvPr id="6" name="矩形 5"/>
          <p:cNvSpPr/>
          <p:nvPr/>
        </p:nvSpPr>
        <p:spPr>
          <a:xfrm>
            <a:off x="3401758" y="1629811"/>
            <a:ext cx="350598" cy="21139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2241780" y="2336537"/>
            <a:ext cx="1581644" cy="21139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8693" y="1629811"/>
            <a:ext cx="4171950" cy="23431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/>
      <p:bldP spid="9" grpId="1" animBg="1"/>
      <p:bldP spid="8" grpId="1"/>
      <p:bldP spid="6" grpId="0" animBg="1"/>
      <p:bldP spid="7" grpId="0" animBg="1"/>
      <p:bldP spid="6" grpId="1" animBg="1"/>
      <p:bldP spid="7" grpId="1" animBg="1"/>
      <p:bldP spid="11" grpId="0" animBg="1"/>
      <p:bldP spid="10" grpId="0"/>
      <p:bldP spid="11" grpId="1" animBg="1"/>
      <p:bldP spid="10" grpId="1"/>
    </p:bldLst>
  </p:timing>
</p:sld>
</file>

<file path=ppt/tags/tag1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10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11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12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13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14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15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16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17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18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19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2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20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21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22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23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24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25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26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27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28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29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3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30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31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32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33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34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35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36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37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38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39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4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40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41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42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43.xml><?xml version="1.0" encoding="utf-8"?>
<p:tagLst xmlns:p="http://schemas.openxmlformats.org/presentationml/2006/main">
  <p:tag name="KSO_WPP_MARK_KEY" val="54a246be-8661-46bc-838c-a7b580a317f8"/>
  <p:tag name="COMMONDATA" val="eyJoZGlkIjoiZDNiYTQ5ZGZmZDAyN2RiYzBlNWE1YTFjYWYyYTI2OTAifQ=="/>
  <p:tag name="commondata" val="eyJoZGlkIjoiMTY3MWYyMzc1Yjk2NWI5MjI2OTA3MmI2ZmMyYTYyYWYifQ=="/>
</p:tagLst>
</file>

<file path=ppt/tags/tag5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6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7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8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ags/tag9.xml><?xml version="1.0" encoding="utf-8"?>
<p:tagLst xmlns:p="http://schemas.openxmlformats.org/presentationml/2006/main">
  <p:tag name="KSO_WM_DIAGRAM_VIRTUALLY_FRAME" val="{&quot;height&quot;:287.7593700787402,&quot;left&quot;:44.324094488188976,&quot;top&quot;:128.07976377952753,&quot;width&quot;:876.5518897637796}"/>
</p:tagLst>
</file>

<file path=ppt/theme/theme1.xml><?xml version="1.0" encoding="utf-8"?>
<a:theme xmlns:a="http://schemas.openxmlformats.org/drawingml/2006/main" name="1_Office 主题​​">
  <a:themeElements>
    <a:clrScheme name="2021AISHU">
      <a:dk1>
        <a:srgbClr val="3A4589"/>
      </a:dk1>
      <a:lt1>
        <a:sysClr val="window" lastClr="FFFFFF"/>
      </a:lt1>
      <a:dk2>
        <a:srgbClr val="3A4589"/>
      </a:dk2>
      <a:lt2>
        <a:srgbClr val="FFFFFF"/>
      </a:lt2>
      <a:accent1>
        <a:srgbClr val="6876CA"/>
      </a:accent1>
      <a:accent2>
        <a:srgbClr val="F5890D"/>
      </a:accent2>
      <a:accent3>
        <a:srgbClr val="A5A5A5"/>
      </a:accent3>
      <a:accent4>
        <a:srgbClr val="AE77B9"/>
      </a:accent4>
      <a:accent5>
        <a:srgbClr val="5B9BD5"/>
      </a:accent5>
      <a:accent6>
        <a:srgbClr val="70AD47"/>
      </a:accent6>
      <a:hlink>
        <a:srgbClr val="48A1FA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1109</Words>
  <Application>WPS 演示</Application>
  <PresentationFormat>宽屏</PresentationFormat>
  <Paragraphs>107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5" baseType="lpstr">
      <vt:lpstr>Arial</vt:lpstr>
      <vt:lpstr>宋体</vt:lpstr>
      <vt:lpstr>Wingdings</vt:lpstr>
      <vt:lpstr>微软雅黑</vt:lpstr>
      <vt:lpstr>Arial</vt:lpstr>
      <vt:lpstr>Arial Unicode MS</vt:lpstr>
      <vt:lpstr>Arial Black</vt:lpstr>
      <vt:lpstr>等线</vt:lpstr>
      <vt:lpstr>Calibri</vt:lpstr>
      <vt:lpstr>Times New Roman</vt:lpstr>
      <vt:lpstr>Impact</vt:lpstr>
      <vt:lpstr>张海山锐谐体2.0-授权联系：Samtype@QQ.com</vt:lpstr>
      <vt:lpstr>1_Office 主题​​</vt:lpstr>
      <vt:lpstr>云盘功能概述</vt:lpstr>
      <vt:lpstr>云盘建设应用场景</vt:lpstr>
      <vt:lpstr>客户端安装、登录</vt:lpstr>
      <vt:lpstr>PowerPoint 演示文稿</vt:lpstr>
      <vt:lpstr>PowerPoint 演示文稿</vt:lpstr>
      <vt:lpstr>客户端登录</vt:lpstr>
      <vt:lpstr>场景一：上传文件</vt:lpstr>
      <vt:lpstr>场景一：上传文件</vt:lpstr>
      <vt:lpstr>场景二：下载文件</vt:lpstr>
      <vt:lpstr>场景八：误删除还原</vt:lpstr>
      <vt:lpstr>场景十：在移动设备上使用云盘 </vt:lpstr>
      <vt:lpstr>场景六：文档智能搜索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高梦圆（Jannie）</dc:creator>
  <cp:lastModifiedBy>思源月</cp:lastModifiedBy>
  <cp:revision>100</cp:revision>
  <dcterms:created xsi:type="dcterms:W3CDTF">2022-11-18T05:18:00Z</dcterms:created>
  <dcterms:modified xsi:type="dcterms:W3CDTF">2025-05-22T01:04:23Z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B55EDF9D55F841259F6D101D09C9D5CA_13</vt:lpwstr>
  </property>
  <property fmtid="{D5CDD505-2E9C-101B-9397-08002B2CF9AE}" pid="3" name="KSOProductBuildVer">
    <vt:lpwstr>2052-12.1.0.20784</vt:lpwstr>
  </property>
</Properties>
</file>